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9" r:id="rId5"/>
    <p:sldId id="257" r:id="rId6"/>
    <p:sldId id="554" r:id="rId7"/>
    <p:sldId id="555" r:id="rId8"/>
    <p:sldId id="556" r:id="rId9"/>
    <p:sldId id="557" r:id="rId10"/>
    <p:sldId id="559" r:id="rId11"/>
    <p:sldId id="558" r:id="rId12"/>
    <p:sldId id="545" r:id="rId13"/>
    <p:sldId id="548" r:id="rId14"/>
    <p:sldId id="549" r:id="rId15"/>
    <p:sldId id="551" r:id="rId16"/>
    <p:sldId id="550" r:id="rId17"/>
    <p:sldId id="546" r:id="rId18"/>
    <p:sldId id="272" r:id="rId19"/>
    <p:sldId id="276" r:id="rId20"/>
    <p:sldId id="278" r:id="rId21"/>
    <p:sldId id="553" r:id="rId22"/>
    <p:sldId id="560" r:id="rId23"/>
    <p:sldId id="561" r:id="rId24"/>
    <p:sldId id="261" r:id="rId25"/>
  </p:sldIdLst>
  <p:sldSz cx="9144000" cy="6858000" type="screen4x3"/>
  <p:notesSz cx="7172325" cy="9313863"/>
  <p:defaultTextStyle>
    <a:defPPr>
      <a:defRPr lang="en-US"/>
    </a:defPPr>
    <a:lvl1pPr algn="l" defTabSz="4556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4556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4556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4556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4556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41E42"/>
    <a:srgbClr val="9C8D5A"/>
    <a:srgbClr val="C4BD97"/>
    <a:srgbClr val="0000FF"/>
    <a:srgbClr val="A09C84"/>
    <a:srgbClr val="000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35" autoAdjust="0"/>
    <p:restoredTop sz="93229" autoAdjust="0"/>
  </p:normalViewPr>
  <p:slideViewPr>
    <p:cSldViewPr snapToGrid="0" snapToObjects="1">
      <p:cViewPr varScale="1">
        <p:scale>
          <a:sx n="68" d="100"/>
          <a:sy n="68" d="100"/>
        </p:scale>
        <p:origin x="762" y="102"/>
      </p:cViewPr>
      <p:guideLst>
        <p:guide orient="horz" pos="2160"/>
        <p:guide pos="2880"/>
      </p:guideLst>
    </p:cSldViewPr>
  </p:slideViewPr>
  <p:notesTextViewPr>
    <p:cViewPr>
      <p:scale>
        <a:sx n="3" d="2"/>
        <a:sy n="3" d="2"/>
      </p:scale>
      <p:origin x="0" y="0"/>
    </p:cViewPr>
  </p:notesTextViewPr>
  <p:sorterViewPr>
    <p:cViewPr>
      <p:scale>
        <a:sx n="190" d="100"/>
        <a:sy n="190" d="100"/>
      </p:scale>
      <p:origin x="0" y="-2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252373-FF89-40D8-85CF-52F2904A675B}"/>
              </a:ext>
            </a:extLst>
          </p:cNvPr>
          <p:cNvSpPr>
            <a:spLocks noGrp="1"/>
          </p:cNvSpPr>
          <p:nvPr>
            <p:ph type="hdr" sz="quarter"/>
          </p:nvPr>
        </p:nvSpPr>
        <p:spPr>
          <a:xfrm>
            <a:off x="0" y="0"/>
            <a:ext cx="3107900" cy="465376"/>
          </a:xfrm>
          <a:prstGeom prst="rect">
            <a:avLst/>
          </a:prstGeom>
        </p:spPr>
        <p:txBody>
          <a:bodyPr vert="horz" lIns="94201" tIns="47101" rIns="94201" bIns="47101" rtlCol="0"/>
          <a:lstStyle>
            <a:lvl1pPr algn="l" defTabSz="470949"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8DA3BD5-9BD9-4DC7-9A86-960A13B45C81}"/>
              </a:ext>
            </a:extLst>
          </p:cNvPr>
          <p:cNvSpPr>
            <a:spLocks noGrp="1"/>
          </p:cNvSpPr>
          <p:nvPr>
            <p:ph type="dt" sz="quarter" idx="1"/>
          </p:nvPr>
        </p:nvSpPr>
        <p:spPr>
          <a:xfrm>
            <a:off x="4062804" y="0"/>
            <a:ext cx="3107900" cy="465376"/>
          </a:xfrm>
          <a:prstGeom prst="rect">
            <a:avLst/>
          </a:prstGeom>
        </p:spPr>
        <p:txBody>
          <a:bodyPr vert="horz" lIns="94201" tIns="47101" rIns="94201" bIns="47101" rtlCol="0"/>
          <a:lstStyle>
            <a:lvl1pPr algn="r" defTabSz="470949" eaLnBrk="1" fontAlgn="auto" hangingPunct="1">
              <a:spcBef>
                <a:spcPts val="0"/>
              </a:spcBef>
              <a:spcAft>
                <a:spcPts val="0"/>
              </a:spcAft>
              <a:defRPr sz="1200">
                <a:latin typeface="+mn-lt"/>
              </a:defRPr>
            </a:lvl1pPr>
          </a:lstStyle>
          <a:p>
            <a:pPr>
              <a:defRPr/>
            </a:pPr>
            <a:fld id="{14EA0B31-106C-4A10-91F5-80E1032C6FFE}" type="datetimeFigureOut">
              <a:rPr lang="en-US"/>
              <a:pPr>
                <a:defRPr/>
              </a:pPr>
              <a:t>12/1/2023</a:t>
            </a:fld>
            <a:endParaRPr lang="en-US" dirty="0"/>
          </a:p>
        </p:txBody>
      </p:sp>
      <p:sp>
        <p:nvSpPr>
          <p:cNvPr id="4" name="Footer Placeholder 3">
            <a:extLst>
              <a:ext uri="{FF2B5EF4-FFF2-40B4-BE49-F238E27FC236}">
                <a16:creationId xmlns:a16="http://schemas.microsoft.com/office/drawing/2014/main" id="{99F9CD30-EA07-434E-828B-131B25BBDA63}"/>
              </a:ext>
            </a:extLst>
          </p:cNvPr>
          <p:cNvSpPr>
            <a:spLocks noGrp="1"/>
          </p:cNvSpPr>
          <p:nvPr>
            <p:ph type="ftr" sz="quarter" idx="2"/>
          </p:nvPr>
        </p:nvSpPr>
        <p:spPr>
          <a:xfrm>
            <a:off x="0" y="8846899"/>
            <a:ext cx="3107900" cy="465376"/>
          </a:xfrm>
          <a:prstGeom prst="rect">
            <a:avLst/>
          </a:prstGeom>
        </p:spPr>
        <p:txBody>
          <a:bodyPr vert="horz" lIns="94201" tIns="47101" rIns="94201" bIns="47101" rtlCol="0" anchor="b"/>
          <a:lstStyle>
            <a:lvl1pPr algn="l" defTabSz="470949"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BB9FB0D-D380-4521-9B4B-13A8A03F202C}"/>
              </a:ext>
            </a:extLst>
          </p:cNvPr>
          <p:cNvSpPr>
            <a:spLocks noGrp="1"/>
          </p:cNvSpPr>
          <p:nvPr>
            <p:ph type="sldNum" sz="quarter" idx="3"/>
          </p:nvPr>
        </p:nvSpPr>
        <p:spPr>
          <a:xfrm>
            <a:off x="4062804" y="8846899"/>
            <a:ext cx="3107900" cy="465376"/>
          </a:xfrm>
          <a:prstGeom prst="rect">
            <a:avLst/>
          </a:prstGeom>
        </p:spPr>
        <p:txBody>
          <a:bodyPr vert="horz" lIns="94201" tIns="47101" rIns="94201" bIns="47101" rtlCol="0" anchor="b"/>
          <a:lstStyle>
            <a:lvl1pPr algn="r" defTabSz="470949" eaLnBrk="1" fontAlgn="auto" hangingPunct="1">
              <a:spcBef>
                <a:spcPts val="0"/>
              </a:spcBef>
              <a:spcAft>
                <a:spcPts val="0"/>
              </a:spcAft>
              <a:defRPr sz="1200">
                <a:latin typeface="+mn-lt"/>
              </a:defRPr>
            </a:lvl1pPr>
          </a:lstStyle>
          <a:p>
            <a:pPr>
              <a:defRPr/>
            </a:pPr>
            <a:fld id="{E25CF3AA-78BB-4BAB-A608-57496CC70BD5}"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75F8EA-D06D-4D41-B06B-86A7A6CA64D7}"/>
              </a:ext>
            </a:extLst>
          </p:cNvPr>
          <p:cNvSpPr>
            <a:spLocks noGrp="1"/>
          </p:cNvSpPr>
          <p:nvPr>
            <p:ph type="hdr" sz="quarter"/>
          </p:nvPr>
        </p:nvSpPr>
        <p:spPr>
          <a:xfrm>
            <a:off x="0" y="0"/>
            <a:ext cx="3107900" cy="466964"/>
          </a:xfrm>
          <a:prstGeom prst="rect">
            <a:avLst/>
          </a:prstGeom>
        </p:spPr>
        <p:txBody>
          <a:bodyPr vert="horz" lIns="94201" tIns="47101" rIns="94201" bIns="47101" rtlCol="0"/>
          <a:lstStyle>
            <a:lvl1pPr algn="l" defTabSz="470949"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510F87F-EA01-4A3E-B2D5-697ADBD434F3}"/>
              </a:ext>
            </a:extLst>
          </p:cNvPr>
          <p:cNvSpPr>
            <a:spLocks noGrp="1"/>
          </p:cNvSpPr>
          <p:nvPr>
            <p:ph type="dt" idx="1"/>
          </p:nvPr>
        </p:nvSpPr>
        <p:spPr>
          <a:xfrm>
            <a:off x="4062804" y="0"/>
            <a:ext cx="3107900" cy="466964"/>
          </a:xfrm>
          <a:prstGeom prst="rect">
            <a:avLst/>
          </a:prstGeom>
        </p:spPr>
        <p:txBody>
          <a:bodyPr vert="horz" lIns="94201" tIns="47101" rIns="94201" bIns="47101" rtlCol="0"/>
          <a:lstStyle>
            <a:lvl1pPr algn="r" defTabSz="470949" eaLnBrk="1" fontAlgn="auto" hangingPunct="1">
              <a:spcBef>
                <a:spcPts val="0"/>
              </a:spcBef>
              <a:spcAft>
                <a:spcPts val="0"/>
              </a:spcAft>
              <a:defRPr sz="1200">
                <a:latin typeface="+mn-lt"/>
              </a:defRPr>
            </a:lvl1pPr>
          </a:lstStyle>
          <a:p>
            <a:pPr>
              <a:defRPr/>
            </a:pPr>
            <a:fld id="{7A380C5C-51D6-4E98-A2F8-06461AA4C430}" type="datetimeFigureOut">
              <a:rPr lang="en-US"/>
              <a:pPr>
                <a:defRPr/>
              </a:pPr>
              <a:t>12/1/2023</a:t>
            </a:fld>
            <a:endParaRPr lang="en-US" dirty="0"/>
          </a:p>
        </p:txBody>
      </p:sp>
      <p:sp>
        <p:nvSpPr>
          <p:cNvPr id="4" name="Slide Image Placeholder 3">
            <a:extLst>
              <a:ext uri="{FF2B5EF4-FFF2-40B4-BE49-F238E27FC236}">
                <a16:creationId xmlns:a16="http://schemas.microsoft.com/office/drawing/2014/main" id="{537E16A3-71C4-4888-AD48-7134D5E4E0CB}"/>
              </a:ext>
            </a:extLst>
          </p:cNvPr>
          <p:cNvSpPr>
            <a:spLocks noGrp="1" noRot="1" noChangeAspect="1"/>
          </p:cNvSpPr>
          <p:nvPr>
            <p:ph type="sldImg" idx="2"/>
          </p:nvPr>
        </p:nvSpPr>
        <p:spPr>
          <a:xfrm>
            <a:off x="1490663" y="1163638"/>
            <a:ext cx="4191000" cy="3143250"/>
          </a:xfrm>
          <a:prstGeom prst="rect">
            <a:avLst/>
          </a:prstGeom>
          <a:noFill/>
          <a:ln w="12700">
            <a:solidFill>
              <a:prstClr val="black"/>
            </a:solidFill>
          </a:ln>
        </p:spPr>
        <p:txBody>
          <a:bodyPr vert="horz" lIns="94201" tIns="47101" rIns="94201" bIns="47101" rtlCol="0" anchor="ctr"/>
          <a:lstStyle/>
          <a:p>
            <a:pPr lvl="0"/>
            <a:endParaRPr lang="en-US" noProof="0" dirty="0"/>
          </a:p>
        </p:txBody>
      </p:sp>
      <p:sp>
        <p:nvSpPr>
          <p:cNvPr id="5" name="Notes Placeholder 4">
            <a:extLst>
              <a:ext uri="{FF2B5EF4-FFF2-40B4-BE49-F238E27FC236}">
                <a16:creationId xmlns:a16="http://schemas.microsoft.com/office/drawing/2014/main" id="{74267E76-367C-44BF-8AD5-6517795BFCE8}"/>
              </a:ext>
            </a:extLst>
          </p:cNvPr>
          <p:cNvSpPr>
            <a:spLocks noGrp="1"/>
          </p:cNvSpPr>
          <p:nvPr>
            <p:ph type="body" sz="quarter" idx="3"/>
          </p:nvPr>
        </p:nvSpPr>
        <p:spPr>
          <a:xfrm>
            <a:off x="716584" y="4482217"/>
            <a:ext cx="5739157" cy="3667413"/>
          </a:xfrm>
          <a:prstGeom prst="rect">
            <a:avLst/>
          </a:prstGeom>
        </p:spPr>
        <p:txBody>
          <a:bodyPr vert="horz" lIns="94201" tIns="47101" rIns="94201" bIns="4710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43D0A5C-685C-4DE6-87A3-1CD323C1ED7D}"/>
              </a:ext>
            </a:extLst>
          </p:cNvPr>
          <p:cNvSpPr>
            <a:spLocks noGrp="1"/>
          </p:cNvSpPr>
          <p:nvPr>
            <p:ph type="ftr" sz="quarter" idx="4"/>
          </p:nvPr>
        </p:nvSpPr>
        <p:spPr>
          <a:xfrm>
            <a:off x="0" y="8846900"/>
            <a:ext cx="3107900" cy="466964"/>
          </a:xfrm>
          <a:prstGeom prst="rect">
            <a:avLst/>
          </a:prstGeom>
        </p:spPr>
        <p:txBody>
          <a:bodyPr vert="horz" lIns="94201" tIns="47101" rIns="94201" bIns="47101" rtlCol="0" anchor="b"/>
          <a:lstStyle>
            <a:lvl1pPr algn="l" defTabSz="470949"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7CC5E91-E53F-49BA-847B-FC11A6D02104}"/>
              </a:ext>
            </a:extLst>
          </p:cNvPr>
          <p:cNvSpPr>
            <a:spLocks noGrp="1"/>
          </p:cNvSpPr>
          <p:nvPr>
            <p:ph type="sldNum" sz="quarter" idx="5"/>
          </p:nvPr>
        </p:nvSpPr>
        <p:spPr>
          <a:xfrm>
            <a:off x="4062804" y="8846900"/>
            <a:ext cx="3107900" cy="466964"/>
          </a:xfrm>
          <a:prstGeom prst="rect">
            <a:avLst/>
          </a:prstGeom>
        </p:spPr>
        <p:txBody>
          <a:bodyPr vert="horz" lIns="94201" tIns="47101" rIns="94201" bIns="47101" rtlCol="0" anchor="b"/>
          <a:lstStyle>
            <a:lvl1pPr algn="r" defTabSz="470949" eaLnBrk="1" fontAlgn="auto" hangingPunct="1">
              <a:spcBef>
                <a:spcPts val="0"/>
              </a:spcBef>
              <a:spcAft>
                <a:spcPts val="0"/>
              </a:spcAft>
              <a:defRPr sz="1200">
                <a:latin typeface="+mn-lt"/>
              </a:defRPr>
            </a:lvl1pPr>
          </a:lstStyle>
          <a:p>
            <a:pPr>
              <a:defRPr/>
            </a:pPr>
            <a:fld id="{D97D7CED-4472-479A-8A6C-08E45E0FD0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51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30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3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49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79747C7-B6B4-409A-8871-ED48E33E3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B852C9D-3A01-4F73-858E-2E55C38B73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FDC30E42-B8A3-49EA-9244-E8AF51E223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934" indent="-288436">
              <a:defRPr>
                <a:solidFill>
                  <a:schemeClr val="tx1"/>
                </a:solidFill>
                <a:latin typeface="Calibri" panose="020F0502020204030204" pitchFamily="34" charset="0"/>
              </a:defRPr>
            </a:lvl2pPr>
            <a:lvl3pPr marL="1153744" indent="-230749">
              <a:defRPr>
                <a:solidFill>
                  <a:schemeClr val="tx1"/>
                </a:solidFill>
                <a:latin typeface="Calibri" panose="020F0502020204030204" pitchFamily="34" charset="0"/>
              </a:defRPr>
            </a:lvl3pPr>
            <a:lvl4pPr marL="1615242" indent="-230749">
              <a:defRPr>
                <a:solidFill>
                  <a:schemeClr val="tx1"/>
                </a:solidFill>
                <a:latin typeface="Calibri" panose="020F0502020204030204" pitchFamily="34" charset="0"/>
              </a:defRPr>
            </a:lvl4pPr>
            <a:lvl5pPr marL="2076740" indent="-230749">
              <a:defRPr>
                <a:solidFill>
                  <a:schemeClr val="tx1"/>
                </a:solidFill>
                <a:latin typeface="Calibri" panose="020F0502020204030204" pitchFamily="34" charset="0"/>
              </a:defRPr>
            </a:lvl5pPr>
            <a:lvl6pPr marL="2538237" indent="-230749" defTabSz="459896" eaLnBrk="0" fontAlgn="base" hangingPunct="0">
              <a:spcBef>
                <a:spcPct val="0"/>
              </a:spcBef>
              <a:spcAft>
                <a:spcPct val="0"/>
              </a:spcAft>
              <a:defRPr>
                <a:solidFill>
                  <a:schemeClr val="tx1"/>
                </a:solidFill>
                <a:latin typeface="Calibri" panose="020F0502020204030204" pitchFamily="34" charset="0"/>
              </a:defRPr>
            </a:lvl6pPr>
            <a:lvl7pPr marL="2999735" indent="-230749" defTabSz="459896" eaLnBrk="0" fontAlgn="base" hangingPunct="0">
              <a:spcBef>
                <a:spcPct val="0"/>
              </a:spcBef>
              <a:spcAft>
                <a:spcPct val="0"/>
              </a:spcAft>
              <a:defRPr>
                <a:solidFill>
                  <a:schemeClr val="tx1"/>
                </a:solidFill>
                <a:latin typeface="Calibri" panose="020F0502020204030204" pitchFamily="34" charset="0"/>
              </a:defRPr>
            </a:lvl7pPr>
            <a:lvl8pPr marL="3461233" indent="-230749" defTabSz="459896" eaLnBrk="0" fontAlgn="base" hangingPunct="0">
              <a:spcBef>
                <a:spcPct val="0"/>
              </a:spcBef>
              <a:spcAft>
                <a:spcPct val="0"/>
              </a:spcAft>
              <a:defRPr>
                <a:solidFill>
                  <a:schemeClr val="tx1"/>
                </a:solidFill>
                <a:latin typeface="Calibri" panose="020F0502020204030204" pitchFamily="34" charset="0"/>
              </a:defRPr>
            </a:lvl8pPr>
            <a:lvl9pPr marL="3922730" indent="-230749" defTabSz="459896" eaLnBrk="0" fontAlgn="base" hangingPunct="0">
              <a:spcBef>
                <a:spcPct val="0"/>
              </a:spcBef>
              <a:spcAft>
                <a:spcPct val="0"/>
              </a:spcAft>
              <a:defRPr>
                <a:solidFill>
                  <a:schemeClr val="tx1"/>
                </a:solidFill>
                <a:latin typeface="Calibri" panose="020F0502020204030204" pitchFamily="34" charset="0"/>
              </a:defRPr>
            </a:lvl9pPr>
          </a:lstStyle>
          <a:p>
            <a:pPr defTabSz="459896" fontAlgn="base">
              <a:spcBef>
                <a:spcPct val="0"/>
              </a:spcBef>
              <a:spcAft>
                <a:spcPct val="0"/>
              </a:spcAft>
            </a:pPr>
            <a:fld id="{E501FD7E-1BD9-4626-A485-7595119FC676}" type="slidenum">
              <a:rPr lang="en-US" altLang="en-US" smtClean="0"/>
              <a:pPr defTabSz="459896" fontAlgn="base">
                <a:spcBef>
                  <a:spcPct val="0"/>
                </a:spcBef>
                <a:spcAft>
                  <a:spcPct val="0"/>
                </a:spcAft>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60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30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66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38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36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57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86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0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CC290D-1CA9-4377-BC09-4ED0073CA3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6CB0F59-8D8A-4694-8DC3-FF89210BA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53E91C6-D541-4B7B-AF01-C5CA57424B18}"/>
              </a:ext>
            </a:extLst>
          </p:cNvPr>
          <p:cNvSpPr>
            <a:spLocks noGrp="1"/>
          </p:cNvSpPr>
          <p:nvPr>
            <p:ph type="sldNum" sz="quarter" idx="5"/>
          </p:nvPr>
        </p:nvSpPr>
        <p:spPr/>
        <p:txBody>
          <a:bodyPr/>
          <a:lstStyle/>
          <a:p>
            <a:pPr marL="0" marR="0" lvl="0" indent="0" algn="r" defTabSz="470949" rtl="0" eaLnBrk="1" fontAlgn="auto" latinLnBrk="0" hangingPunct="1">
              <a:lnSpc>
                <a:spcPct val="100000"/>
              </a:lnSpc>
              <a:spcBef>
                <a:spcPts val="0"/>
              </a:spcBef>
              <a:spcAft>
                <a:spcPts val="0"/>
              </a:spcAft>
              <a:buClrTx/>
              <a:buSzTx/>
              <a:buFontTx/>
              <a:buNone/>
              <a:tabLst/>
              <a:defRPr/>
            </a:pPr>
            <a:fld id="{FF71A9FA-E127-418A-96EF-53A2B11154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094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60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29115D6-5057-4EAF-8881-E7F02D634FD0}"/>
              </a:ext>
            </a:extLst>
          </p:cNvPr>
          <p:cNvSpPr>
            <a:spLocks noGrp="1"/>
          </p:cNvSpPr>
          <p:nvPr>
            <p:ph type="dt" sz="half" idx="10"/>
          </p:nvPr>
        </p:nvSpPr>
        <p:spPr/>
        <p:txBody>
          <a:bodyPr/>
          <a:lstStyle>
            <a:lvl1pPr>
              <a:defRPr/>
            </a:lvl1pPr>
          </a:lstStyle>
          <a:p>
            <a:pPr>
              <a:defRPr/>
            </a:pPr>
            <a:fld id="{D8303BDD-3A79-4FA9-8CCA-3377B5E5A25A}" type="datetimeFigureOut">
              <a:rPr lang="en-US"/>
              <a:pPr>
                <a:defRPr/>
              </a:pPr>
              <a:t>12/1/2023</a:t>
            </a:fld>
            <a:endParaRPr lang="en-US" dirty="0"/>
          </a:p>
        </p:txBody>
      </p:sp>
      <p:sp>
        <p:nvSpPr>
          <p:cNvPr id="5" name="Footer Placeholder 4">
            <a:extLst>
              <a:ext uri="{FF2B5EF4-FFF2-40B4-BE49-F238E27FC236}">
                <a16:creationId xmlns:a16="http://schemas.microsoft.com/office/drawing/2014/main" id="{58AC25CD-9132-49B1-A69F-836305DC48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256143-2A8D-42AF-86D2-6A6B3CCC97E8}"/>
              </a:ext>
            </a:extLst>
          </p:cNvPr>
          <p:cNvSpPr>
            <a:spLocks noGrp="1"/>
          </p:cNvSpPr>
          <p:nvPr>
            <p:ph type="sldNum" sz="quarter" idx="12"/>
          </p:nvPr>
        </p:nvSpPr>
        <p:spPr/>
        <p:txBody>
          <a:bodyPr/>
          <a:lstStyle>
            <a:lvl1pPr>
              <a:defRPr/>
            </a:lvl1pPr>
          </a:lstStyle>
          <a:p>
            <a:pPr>
              <a:defRPr/>
            </a:pPr>
            <a:fld id="{AFAA9A82-CC01-4CCB-BC56-0D36262197CB}" type="slidenum">
              <a:rPr lang="en-US"/>
              <a:pPr>
                <a:defRPr/>
              </a:pPr>
              <a:t>‹#›</a:t>
            </a:fld>
            <a:endParaRPr lang="en-US" dirty="0"/>
          </a:p>
        </p:txBody>
      </p:sp>
    </p:spTree>
    <p:extLst>
      <p:ext uri="{BB962C8B-B14F-4D97-AF65-F5344CB8AC3E}">
        <p14:creationId xmlns:p14="http://schemas.microsoft.com/office/powerpoint/2010/main" val="320666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B2D75-49B5-405A-BD41-1CD210D04DA3}"/>
              </a:ext>
            </a:extLst>
          </p:cNvPr>
          <p:cNvSpPr>
            <a:spLocks noGrp="1"/>
          </p:cNvSpPr>
          <p:nvPr>
            <p:ph type="dt" sz="half" idx="10"/>
          </p:nvPr>
        </p:nvSpPr>
        <p:spPr/>
        <p:txBody>
          <a:bodyPr/>
          <a:lstStyle>
            <a:lvl1pPr>
              <a:defRPr/>
            </a:lvl1pPr>
          </a:lstStyle>
          <a:p>
            <a:pPr>
              <a:defRPr/>
            </a:pPr>
            <a:fld id="{9885A7D9-B2ED-48D2-B4EA-6CD9FE0875DE}" type="datetimeFigureOut">
              <a:rPr lang="en-US"/>
              <a:pPr>
                <a:defRPr/>
              </a:pPr>
              <a:t>12/1/2023</a:t>
            </a:fld>
            <a:endParaRPr lang="en-US" dirty="0"/>
          </a:p>
        </p:txBody>
      </p:sp>
      <p:sp>
        <p:nvSpPr>
          <p:cNvPr id="5" name="Footer Placeholder 4">
            <a:extLst>
              <a:ext uri="{FF2B5EF4-FFF2-40B4-BE49-F238E27FC236}">
                <a16:creationId xmlns:a16="http://schemas.microsoft.com/office/drawing/2014/main" id="{9204D8C2-6A43-4F99-986F-5D495D8F2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C63369-A62E-4EFE-BDD0-859E3DD1FDEB}"/>
              </a:ext>
            </a:extLst>
          </p:cNvPr>
          <p:cNvSpPr>
            <a:spLocks noGrp="1"/>
          </p:cNvSpPr>
          <p:nvPr>
            <p:ph type="sldNum" sz="quarter" idx="12"/>
          </p:nvPr>
        </p:nvSpPr>
        <p:spPr/>
        <p:txBody>
          <a:bodyPr/>
          <a:lstStyle>
            <a:lvl1pPr>
              <a:defRPr/>
            </a:lvl1pPr>
          </a:lstStyle>
          <a:p>
            <a:pPr>
              <a:defRPr/>
            </a:pPr>
            <a:fld id="{20120C77-5B5F-4C3E-8414-29AD53AFBE02}" type="slidenum">
              <a:rPr lang="en-US"/>
              <a:pPr>
                <a:defRPr/>
              </a:pPr>
              <a:t>‹#›</a:t>
            </a:fld>
            <a:endParaRPr lang="en-US" dirty="0"/>
          </a:p>
        </p:txBody>
      </p:sp>
    </p:spTree>
    <p:extLst>
      <p:ext uri="{BB962C8B-B14F-4D97-AF65-F5344CB8AC3E}">
        <p14:creationId xmlns:p14="http://schemas.microsoft.com/office/powerpoint/2010/main" val="36639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4C4E6-D249-47C9-AEF2-10110F8330F3}"/>
              </a:ext>
            </a:extLst>
          </p:cNvPr>
          <p:cNvSpPr>
            <a:spLocks noGrp="1"/>
          </p:cNvSpPr>
          <p:nvPr>
            <p:ph type="dt" sz="half" idx="10"/>
          </p:nvPr>
        </p:nvSpPr>
        <p:spPr/>
        <p:txBody>
          <a:bodyPr/>
          <a:lstStyle>
            <a:lvl1pPr>
              <a:defRPr/>
            </a:lvl1pPr>
          </a:lstStyle>
          <a:p>
            <a:pPr>
              <a:defRPr/>
            </a:pPr>
            <a:fld id="{9D1F8E29-F96E-421D-9F70-79B7140189FE}" type="datetimeFigureOut">
              <a:rPr lang="en-US"/>
              <a:pPr>
                <a:defRPr/>
              </a:pPr>
              <a:t>12/1/2023</a:t>
            </a:fld>
            <a:endParaRPr lang="en-US" dirty="0"/>
          </a:p>
        </p:txBody>
      </p:sp>
      <p:sp>
        <p:nvSpPr>
          <p:cNvPr id="5" name="Footer Placeholder 4">
            <a:extLst>
              <a:ext uri="{FF2B5EF4-FFF2-40B4-BE49-F238E27FC236}">
                <a16:creationId xmlns:a16="http://schemas.microsoft.com/office/drawing/2014/main" id="{8576FD23-6259-407B-9F63-85667A20D7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42085D-24EB-4E0C-A787-953E8BCADD63}"/>
              </a:ext>
            </a:extLst>
          </p:cNvPr>
          <p:cNvSpPr>
            <a:spLocks noGrp="1"/>
          </p:cNvSpPr>
          <p:nvPr>
            <p:ph type="sldNum" sz="quarter" idx="12"/>
          </p:nvPr>
        </p:nvSpPr>
        <p:spPr/>
        <p:txBody>
          <a:bodyPr/>
          <a:lstStyle>
            <a:lvl1pPr>
              <a:defRPr/>
            </a:lvl1pPr>
          </a:lstStyle>
          <a:p>
            <a:pPr>
              <a:defRPr/>
            </a:pPr>
            <a:fld id="{4414251D-2CD6-400B-AA9D-76DE0AFF72F4}" type="slidenum">
              <a:rPr lang="en-US"/>
              <a:pPr>
                <a:defRPr/>
              </a:pPr>
              <a:t>‹#›</a:t>
            </a:fld>
            <a:endParaRPr lang="en-US" dirty="0"/>
          </a:p>
        </p:txBody>
      </p:sp>
    </p:spTree>
    <p:extLst>
      <p:ext uri="{BB962C8B-B14F-4D97-AF65-F5344CB8AC3E}">
        <p14:creationId xmlns:p14="http://schemas.microsoft.com/office/powerpoint/2010/main" val="293704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December 1,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82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BF248-BF96-43D6-98E8-D008FECCB00C}"/>
              </a:ext>
            </a:extLst>
          </p:cNvPr>
          <p:cNvSpPr>
            <a:spLocks noGrp="1"/>
          </p:cNvSpPr>
          <p:nvPr>
            <p:ph type="dt" sz="half" idx="10"/>
          </p:nvPr>
        </p:nvSpPr>
        <p:spPr/>
        <p:txBody>
          <a:bodyPr/>
          <a:lstStyle>
            <a:lvl1pPr>
              <a:defRPr/>
            </a:lvl1pPr>
          </a:lstStyle>
          <a:p>
            <a:pPr>
              <a:defRPr/>
            </a:pPr>
            <a:fld id="{A47F67C3-766C-4A41-92D0-FF449AF650A6}" type="datetimeFigureOut">
              <a:rPr lang="en-US"/>
              <a:pPr>
                <a:defRPr/>
              </a:pPr>
              <a:t>12/1/2023</a:t>
            </a:fld>
            <a:endParaRPr lang="en-US" dirty="0"/>
          </a:p>
        </p:txBody>
      </p:sp>
      <p:sp>
        <p:nvSpPr>
          <p:cNvPr id="5" name="Footer Placeholder 4">
            <a:extLst>
              <a:ext uri="{FF2B5EF4-FFF2-40B4-BE49-F238E27FC236}">
                <a16:creationId xmlns:a16="http://schemas.microsoft.com/office/drawing/2014/main" id="{1702DEE4-7EE3-43D0-8808-CA80929928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42423-F878-407B-AD86-5A6A1791064A}"/>
              </a:ext>
            </a:extLst>
          </p:cNvPr>
          <p:cNvSpPr>
            <a:spLocks noGrp="1"/>
          </p:cNvSpPr>
          <p:nvPr>
            <p:ph type="sldNum" sz="quarter" idx="12"/>
          </p:nvPr>
        </p:nvSpPr>
        <p:spPr/>
        <p:txBody>
          <a:bodyPr/>
          <a:lstStyle>
            <a:lvl1pPr>
              <a:defRPr/>
            </a:lvl1pPr>
          </a:lstStyle>
          <a:p>
            <a:pPr>
              <a:defRPr/>
            </a:pPr>
            <a:fld id="{556D788B-50CC-4272-A37D-CA671C737FC1}" type="slidenum">
              <a:rPr lang="en-US"/>
              <a:pPr>
                <a:defRPr/>
              </a:pPr>
              <a:t>‹#›</a:t>
            </a:fld>
            <a:endParaRPr lang="en-US" dirty="0"/>
          </a:p>
        </p:txBody>
      </p:sp>
    </p:spTree>
    <p:extLst>
      <p:ext uri="{BB962C8B-B14F-4D97-AF65-F5344CB8AC3E}">
        <p14:creationId xmlns:p14="http://schemas.microsoft.com/office/powerpoint/2010/main" val="388057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ADFAC-FE04-45D4-B97E-12538E9BC62A}"/>
              </a:ext>
            </a:extLst>
          </p:cNvPr>
          <p:cNvSpPr>
            <a:spLocks noGrp="1"/>
          </p:cNvSpPr>
          <p:nvPr>
            <p:ph type="dt" sz="half" idx="10"/>
          </p:nvPr>
        </p:nvSpPr>
        <p:spPr/>
        <p:txBody>
          <a:bodyPr/>
          <a:lstStyle>
            <a:lvl1pPr>
              <a:defRPr/>
            </a:lvl1pPr>
          </a:lstStyle>
          <a:p>
            <a:pPr>
              <a:defRPr/>
            </a:pPr>
            <a:fld id="{5584D057-39D9-4FA2-AFB9-4A70FEE0BE0B}" type="datetimeFigureOut">
              <a:rPr lang="en-US"/>
              <a:pPr>
                <a:defRPr/>
              </a:pPr>
              <a:t>12/1/2023</a:t>
            </a:fld>
            <a:endParaRPr lang="en-US" dirty="0"/>
          </a:p>
        </p:txBody>
      </p:sp>
      <p:sp>
        <p:nvSpPr>
          <p:cNvPr id="5" name="Footer Placeholder 4">
            <a:extLst>
              <a:ext uri="{FF2B5EF4-FFF2-40B4-BE49-F238E27FC236}">
                <a16:creationId xmlns:a16="http://schemas.microsoft.com/office/drawing/2014/main" id="{1780F01C-E472-4C97-BA08-2093411EF4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FBC841-8B46-4BB4-82C2-A4FAD3168574}"/>
              </a:ext>
            </a:extLst>
          </p:cNvPr>
          <p:cNvSpPr>
            <a:spLocks noGrp="1"/>
          </p:cNvSpPr>
          <p:nvPr>
            <p:ph type="sldNum" sz="quarter" idx="12"/>
          </p:nvPr>
        </p:nvSpPr>
        <p:spPr/>
        <p:txBody>
          <a:bodyPr/>
          <a:lstStyle>
            <a:lvl1pPr>
              <a:defRPr/>
            </a:lvl1pPr>
          </a:lstStyle>
          <a:p>
            <a:pPr>
              <a:defRPr/>
            </a:pPr>
            <a:fld id="{FB9E92E5-174A-4FAA-88C9-9CAB89D07AC1}" type="slidenum">
              <a:rPr lang="en-US"/>
              <a:pPr>
                <a:defRPr/>
              </a:pPr>
              <a:t>‹#›</a:t>
            </a:fld>
            <a:endParaRPr lang="en-US" dirty="0"/>
          </a:p>
        </p:txBody>
      </p:sp>
    </p:spTree>
    <p:extLst>
      <p:ext uri="{BB962C8B-B14F-4D97-AF65-F5344CB8AC3E}">
        <p14:creationId xmlns:p14="http://schemas.microsoft.com/office/powerpoint/2010/main" val="397338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1"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D8FBC38-8CC8-46A4-A424-C203D0F74668}"/>
              </a:ext>
            </a:extLst>
          </p:cNvPr>
          <p:cNvSpPr>
            <a:spLocks noGrp="1"/>
          </p:cNvSpPr>
          <p:nvPr>
            <p:ph type="dt" sz="half" idx="10"/>
          </p:nvPr>
        </p:nvSpPr>
        <p:spPr/>
        <p:txBody>
          <a:bodyPr/>
          <a:lstStyle>
            <a:lvl1pPr>
              <a:defRPr/>
            </a:lvl1pPr>
          </a:lstStyle>
          <a:p>
            <a:pPr>
              <a:defRPr/>
            </a:pPr>
            <a:fld id="{5C5D4008-7F5E-4791-9011-BF2A9973208F}" type="datetimeFigureOut">
              <a:rPr lang="en-US"/>
              <a:pPr>
                <a:defRPr/>
              </a:pPr>
              <a:t>12/1/2023</a:t>
            </a:fld>
            <a:endParaRPr lang="en-US" dirty="0"/>
          </a:p>
        </p:txBody>
      </p:sp>
      <p:sp>
        <p:nvSpPr>
          <p:cNvPr id="6" name="Footer Placeholder 4">
            <a:extLst>
              <a:ext uri="{FF2B5EF4-FFF2-40B4-BE49-F238E27FC236}">
                <a16:creationId xmlns:a16="http://schemas.microsoft.com/office/drawing/2014/main" id="{6828E639-B4D6-4141-8897-66FF394A9A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52C83D-36C6-4317-8B9B-3885F9B6FA47}"/>
              </a:ext>
            </a:extLst>
          </p:cNvPr>
          <p:cNvSpPr>
            <a:spLocks noGrp="1"/>
          </p:cNvSpPr>
          <p:nvPr>
            <p:ph type="sldNum" sz="quarter" idx="12"/>
          </p:nvPr>
        </p:nvSpPr>
        <p:spPr/>
        <p:txBody>
          <a:bodyPr/>
          <a:lstStyle>
            <a:lvl1pPr>
              <a:defRPr/>
            </a:lvl1pPr>
          </a:lstStyle>
          <a:p>
            <a:pPr>
              <a:defRPr/>
            </a:pPr>
            <a:fld id="{8012FB20-92C7-4B2A-B88D-1F5DB2427E75}" type="slidenum">
              <a:rPr lang="en-US"/>
              <a:pPr>
                <a:defRPr/>
              </a:pPr>
              <a:t>‹#›</a:t>
            </a:fld>
            <a:endParaRPr lang="en-US" dirty="0"/>
          </a:p>
        </p:txBody>
      </p:sp>
    </p:spTree>
    <p:extLst>
      <p:ext uri="{BB962C8B-B14F-4D97-AF65-F5344CB8AC3E}">
        <p14:creationId xmlns:p14="http://schemas.microsoft.com/office/powerpoint/2010/main" val="300416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B9EA9A-F9D9-4373-9F7E-07BE6C7E215D}"/>
              </a:ext>
            </a:extLst>
          </p:cNvPr>
          <p:cNvSpPr>
            <a:spLocks noGrp="1"/>
          </p:cNvSpPr>
          <p:nvPr>
            <p:ph type="dt" sz="half" idx="10"/>
          </p:nvPr>
        </p:nvSpPr>
        <p:spPr/>
        <p:txBody>
          <a:bodyPr/>
          <a:lstStyle>
            <a:lvl1pPr>
              <a:defRPr/>
            </a:lvl1pPr>
          </a:lstStyle>
          <a:p>
            <a:pPr>
              <a:defRPr/>
            </a:pPr>
            <a:fld id="{B036F6B0-AEEE-4C3A-BB24-FA44431A5F04}" type="datetimeFigureOut">
              <a:rPr lang="en-US"/>
              <a:pPr>
                <a:defRPr/>
              </a:pPr>
              <a:t>12/1/2023</a:t>
            </a:fld>
            <a:endParaRPr lang="en-US" dirty="0"/>
          </a:p>
        </p:txBody>
      </p:sp>
      <p:sp>
        <p:nvSpPr>
          <p:cNvPr id="8" name="Footer Placeholder 4">
            <a:extLst>
              <a:ext uri="{FF2B5EF4-FFF2-40B4-BE49-F238E27FC236}">
                <a16:creationId xmlns:a16="http://schemas.microsoft.com/office/drawing/2014/main" id="{116696FE-0EDF-42C1-8A8D-5E88292816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BBF912E-4F9E-4DAE-8858-FA175F09069C}"/>
              </a:ext>
            </a:extLst>
          </p:cNvPr>
          <p:cNvSpPr>
            <a:spLocks noGrp="1"/>
          </p:cNvSpPr>
          <p:nvPr>
            <p:ph type="sldNum" sz="quarter" idx="12"/>
          </p:nvPr>
        </p:nvSpPr>
        <p:spPr/>
        <p:txBody>
          <a:bodyPr/>
          <a:lstStyle>
            <a:lvl1pPr>
              <a:defRPr/>
            </a:lvl1pPr>
          </a:lstStyle>
          <a:p>
            <a:pPr>
              <a:defRPr/>
            </a:pPr>
            <a:fld id="{4AA7507B-DDE9-4F1F-9BFC-0C13F71B7369}" type="slidenum">
              <a:rPr lang="en-US"/>
              <a:pPr>
                <a:defRPr/>
              </a:pPr>
              <a:t>‹#›</a:t>
            </a:fld>
            <a:endParaRPr lang="en-US" dirty="0"/>
          </a:p>
        </p:txBody>
      </p:sp>
    </p:spTree>
    <p:extLst>
      <p:ext uri="{BB962C8B-B14F-4D97-AF65-F5344CB8AC3E}">
        <p14:creationId xmlns:p14="http://schemas.microsoft.com/office/powerpoint/2010/main" val="275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8F651E3-8A6E-423A-AFAD-9FF59013B744}"/>
              </a:ext>
            </a:extLst>
          </p:cNvPr>
          <p:cNvSpPr>
            <a:spLocks noGrp="1"/>
          </p:cNvSpPr>
          <p:nvPr>
            <p:ph type="dt" sz="half" idx="10"/>
          </p:nvPr>
        </p:nvSpPr>
        <p:spPr/>
        <p:txBody>
          <a:bodyPr/>
          <a:lstStyle>
            <a:lvl1pPr>
              <a:defRPr/>
            </a:lvl1pPr>
          </a:lstStyle>
          <a:p>
            <a:pPr>
              <a:defRPr/>
            </a:pPr>
            <a:fld id="{2F1FA011-AE5B-45F3-A746-D70CE00D4A69}" type="datetimeFigureOut">
              <a:rPr lang="en-US"/>
              <a:pPr>
                <a:defRPr/>
              </a:pPr>
              <a:t>12/1/2023</a:t>
            </a:fld>
            <a:endParaRPr lang="en-US" dirty="0"/>
          </a:p>
        </p:txBody>
      </p:sp>
      <p:sp>
        <p:nvSpPr>
          <p:cNvPr id="4" name="Footer Placeholder 4">
            <a:extLst>
              <a:ext uri="{FF2B5EF4-FFF2-40B4-BE49-F238E27FC236}">
                <a16:creationId xmlns:a16="http://schemas.microsoft.com/office/drawing/2014/main" id="{83A22CEC-B015-42A4-B684-1ECE8A394B6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F882904-3A3F-47A6-A387-68786187394D}"/>
              </a:ext>
            </a:extLst>
          </p:cNvPr>
          <p:cNvSpPr>
            <a:spLocks noGrp="1"/>
          </p:cNvSpPr>
          <p:nvPr>
            <p:ph type="sldNum" sz="quarter" idx="12"/>
          </p:nvPr>
        </p:nvSpPr>
        <p:spPr/>
        <p:txBody>
          <a:bodyPr/>
          <a:lstStyle>
            <a:lvl1pPr>
              <a:defRPr/>
            </a:lvl1pPr>
          </a:lstStyle>
          <a:p>
            <a:pPr>
              <a:defRPr/>
            </a:pPr>
            <a:fld id="{C58CA442-3E6C-4BF6-AD8C-1BD074445C49}" type="slidenum">
              <a:rPr lang="en-US"/>
              <a:pPr>
                <a:defRPr/>
              </a:pPr>
              <a:t>‹#›</a:t>
            </a:fld>
            <a:endParaRPr lang="en-US" dirty="0"/>
          </a:p>
        </p:txBody>
      </p:sp>
    </p:spTree>
    <p:extLst>
      <p:ext uri="{BB962C8B-B14F-4D97-AF65-F5344CB8AC3E}">
        <p14:creationId xmlns:p14="http://schemas.microsoft.com/office/powerpoint/2010/main" val="222929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910705-206B-4095-9B51-28DA52EB7698}"/>
              </a:ext>
            </a:extLst>
          </p:cNvPr>
          <p:cNvSpPr>
            <a:spLocks noGrp="1"/>
          </p:cNvSpPr>
          <p:nvPr>
            <p:ph type="dt" sz="half" idx="10"/>
          </p:nvPr>
        </p:nvSpPr>
        <p:spPr/>
        <p:txBody>
          <a:bodyPr/>
          <a:lstStyle>
            <a:lvl1pPr>
              <a:defRPr/>
            </a:lvl1pPr>
          </a:lstStyle>
          <a:p>
            <a:pPr>
              <a:defRPr/>
            </a:pPr>
            <a:fld id="{A044E7A4-E4AF-4B44-831B-3BDBE9044DB9}" type="datetimeFigureOut">
              <a:rPr lang="en-US"/>
              <a:pPr>
                <a:defRPr/>
              </a:pPr>
              <a:t>12/1/2023</a:t>
            </a:fld>
            <a:endParaRPr lang="en-US" dirty="0"/>
          </a:p>
        </p:txBody>
      </p:sp>
      <p:sp>
        <p:nvSpPr>
          <p:cNvPr id="3" name="Footer Placeholder 4">
            <a:extLst>
              <a:ext uri="{FF2B5EF4-FFF2-40B4-BE49-F238E27FC236}">
                <a16:creationId xmlns:a16="http://schemas.microsoft.com/office/drawing/2014/main" id="{BFA313ED-C08C-4F13-8B2F-53AFAE7FD0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BAD1D3-FAF3-45AD-AD99-7F1A5F82F7A4}"/>
              </a:ext>
            </a:extLst>
          </p:cNvPr>
          <p:cNvSpPr>
            <a:spLocks noGrp="1"/>
          </p:cNvSpPr>
          <p:nvPr>
            <p:ph type="sldNum" sz="quarter" idx="12"/>
          </p:nvPr>
        </p:nvSpPr>
        <p:spPr/>
        <p:txBody>
          <a:bodyPr/>
          <a:lstStyle>
            <a:lvl1pPr>
              <a:defRPr/>
            </a:lvl1pPr>
          </a:lstStyle>
          <a:p>
            <a:pPr>
              <a:defRPr/>
            </a:pPr>
            <a:fld id="{A4F156FF-5803-4EF5-995B-B752CA007E0C}" type="slidenum">
              <a:rPr lang="en-US"/>
              <a:pPr>
                <a:defRPr/>
              </a:pPr>
              <a:t>‹#›</a:t>
            </a:fld>
            <a:endParaRPr lang="en-US" dirty="0"/>
          </a:p>
        </p:txBody>
      </p:sp>
    </p:spTree>
    <p:extLst>
      <p:ext uri="{BB962C8B-B14F-4D97-AF65-F5344CB8AC3E}">
        <p14:creationId xmlns:p14="http://schemas.microsoft.com/office/powerpoint/2010/main" val="257873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3C92A0-2EFE-4152-9480-63AC4F6F7F08}"/>
              </a:ext>
            </a:extLst>
          </p:cNvPr>
          <p:cNvSpPr>
            <a:spLocks noGrp="1"/>
          </p:cNvSpPr>
          <p:nvPr>
            <p:ph type="dt" sz="half" idx="10"/>
          </p:nvPr>
        </p:nvSpPr>
        <p:spPr/>
        <p:txBody>
          <a:bodyPr/>
          <a:lstStyle>
            <a:lvl1pPr>
              <a:defRPr/>
            </a:lvl1pPr>
          </a:lstStyle>
          <a:p>
            <a:pPr>
              <a:defRPr/>
            </a:pPr>
            <a:fld id="{52B198B1-AE49-4F20-9251-5D7D01BA9061}" type="datetimeFigureOut">
              <a:rPr lang="en-US"/>
              <a:pPr>
                <a:defRPr/>
              </a:pPr>
              <a:t>12/1/2023</a:t>
            </a:fld>
            <a:endParaRPr lang="en-US" dirty="0"/>
          </a:p>
        </p:txBody>
      </p:sp>
      <p:sp>
        <p:nvSpPr>
          <p:cNvPr id="6" name="Footer Placeholder 4">
            <a:extLst>
              <a:ext uri="{FF2B5EF4-FFF2-40B4-BE49-F238E27FC236}">
                <a16:creationId xmlns:a16="http://schemas.microsoft.com/office/drawing/2014/main" id="{DBDDC653-A61B-458C-89BD-C3CBE94D20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DF5A90-DAF5-4252-B085-6152C76FD3B5}"/>
              </a:ext>
            </a:extLst>
          </p:cNvPr>
          <p:cNvSpPr>
            <a:spLocks noGrp="1"/>
          </p:cNvSpPr>
          <p:nvPr>
            <p:ph type="sldNum" sz="quarter" idx="12"/>
          </p:nvPr>
        </p:nvSpPr>
        <p:spPr/>
        <p:txBody>
          <a:bodyPr/>
          <a:lstStyle>
            <a:lvl1pPr>
              <a:defRPr/>
            </a:lvl1pPr>
          </a:lstStyle>
          <a:p>
            <a:pPr>
              <a:defRPr/>
            </a:pPr>
            <a:fld id="{EF0358FA-A3EE-4309-9708-753D3D35DE82}" type="slidenum">
              <a:rPr lang="en-US"/>
              <a:pPr>
                <a:defRPr/>
              </a:pPr>
              <a:t>‹#›</a:t>
            </a:fld>
            <a:endParaRPr lang="en-US" dirty="0"/>
          </a:p>
        </p:txBody>
      </p:sp>
    </p:spTree>
    <p:extLst>
      <p:ext uri="{BB962C8B-B14F-4D97-AF65-F5344CB8AC3E}">
        <p14:creationId xmlns:p14="http://schemas.microsoft.com/office/powerpoint/2010/main" val="106685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8074B8-2631-44E6-9A8F-492FA402306C}"/>
              </a:ext>
            </a:extLst>
          </p:cNvPr>
          <p:cNvSpPr>
            <a:spLocks noGrp="1"/>
          </p:cNvSpPr>
          <p:nvPr>
            <p:ph type="dt" sz="half" idx="10"/>
          </p:nvPr>
        </p:nvSpPr>
        <p:spPr/>
        <p:txBody>
          <a:bodyPr/>
          <a:lstStyle>
            <a:lvl1pPr>
              <a:defRPr/>
            </a:lvl1pPr>
          </a:lstStyle>
          <a:p>
            <a:pPr>
              <a:defRPr/>
            </a:pPr>
            <a:fld id="{15979249-1035-47FB-8380-85C76D14B6B4}" type="datetimeFigureOut">
              <a:rPr lang="en-US"/>
              <a:pPr>
                <a:defRPr/>
              </a:pPr>
              <a:t>12/1/2023</a:t>
            </a:fld>
            <a:endParaRPr lang="en-US" dirty="0"/>
          </a:p>
        </p:txBody>
      </p:sp>
      <p:sp>
        <p:nvSpPr>
          <p:cNvPr id="6" name="Footer Placeholder 4">
            <a:extLst>
              <a:ext uri="{FF2B5EF4-FFF2-40B4-BE49-F238E27FC236}">
                <a16:creationId xmlns:a16="http://schemas.microsoft.com/office/drawing/2014/main" id="{B81D1AA0-FA83-4C69-96CE-7631745337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566525-DD03-4BBA-B980-AD1D98892054}"/>
              </a:ext>
            </a:extLst>
          </p:cNvPr>
          <p:cNvSpPr>
            <a:spLocks noGrp="1"/>
          </p:cNvSpPr>
          <p:nvPr>
            <p:ph type="sldNum" sz="quarter" idx="12"/>
          </p:nvPr>
        </p:nvSpPr>
        <p:spPr/>
        <p:txBody>
          <a:bodyPr/>
          <a:lstStyle>
            <a:lvl1pPr>
              <a:defRPr/>
            </a:lvl1pPr>
          </a:lstStyle>
          <a:p>
            <a:pPr>
              <a:defRPr/>
            </a:pPr>
            <a:fld id="{14CF2064-5BF9-46FC-9BBF-4472201044FE}" type="slidenum">
              <a:rPr lang="en-US"/>
              <a:pPr>
                <a:defRPr/>
              </a:pPr>
              <a:t>‹#›</a:t>
            </a:fld>
            <a:endParaRPr lang="en-US" dirty="0"/>
          </a:p>
        </p:txBody>
      </p:sp>
    </p:spTree>
    <p:extLst>
      <p:ext uri="{BB962C8B-B14F-4D97-AF65-F5344CB8AC3E}">
        <p14:creationId xmlns:p14="http://schemas.microsoft.com/office/powerpoint/2010/main" val="272317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2325CB4-7B23-4F18-BBC4-AC1D933BEC3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D330E0D-838E-49A0-8289-3B73E36ABA3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F1423F-A87C-424E-8978-CBC4ABD63388}"/>
              </a:ext>
            </a:extLst>
          </p:cNvPr>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defTabSz="457146" eaLnBrk="1" fontAlgn="auto" hangingPunct="1">
              <a:spcBef>
                <a:spcPts val="0"/>
              </a:spcBef>
              <a:spcAft>
                <a:spcPts val="0"/>
              </a:spcAft>
              <a:defRPr sz="1200">
                <a:solidFill>
                  <a:schemeClr val="tx1">
                    <a:tint val="75000"/>
                  </a:schemeClr>
                </a:solidFill>
                <a:latin typeface="+mn-lt"/>
              </a:defRPr>
            </a:lvl1pPr>
          </a:lstStyle>
          <a:p>
            <a:pPr>
              <a:defRPr/>
            </a:pPr>
            <a:fld id="{6A08B4ED-CE81-4F14-B979-4734C77EF3A1}" type="datetimeFigureOut">
              <a:rPr lang="en-US"/>
              <a:pPr>
                <a:defRPr/>
              </a:pPr>
              <a:t>12/1/2023</a:t>
            </a:fld>
            <a:endParaRPr lang="en-US" dirty="0"/>
          </a:p>
        </p:txBody>
      </p:sp>
      <p:sp>
        <p:nvSpPr>
          <p:cNvPr id="5" name="Footer Placeholder 4">
            <a:extLst>
              <a:ext uri="{FF2B5EF4-FFF2-40B4-BE49-F238E27FC236}">
                <a16:creationId xmlns:a16="http://schemas.microsoft.com/office/drawing/2014/main" id="{09DB6A7E-346A-4775-9A96-2E031B1211E3}"/>
              </a:ext>
            </a:extLst>
          </p:cNvPr>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defTabSz="457146"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02990B4-BF36-4A4A-9D79-7718E848E06B}"/>
              </a:ext>
            </a:extLst>
          </p:cNvPr>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defTabSz="457146" eaLnBrk="1" fontAlgn="auto" hangingPunct="1">
              <a:spcBef>
                <a:spcPts val="0"/>
              </a:spcBef>
              <a:spcAft>
                <a:spcPts val="0"/>
              </a:spcAft>
              <a:defRPr sz="1200">
                <a:solidFill>
                  <a:schemeClr val="tx1">
                    <a:tint val="75000"/>
                  </a:schemeClr>
                </a:solidFill>
                <a:latin typeface="+mn-lt"/>
              </a:defRPr>
            </a:lvl1pPr>
          </a:lstStyle>
          <a:p>
            <a:pPr>
              <a:defRPr/>
            </a:pPr>
            <a:fld id="{480CB60B-C565-488F-8C84-0E12DF4C4C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80" r:id="rId12"/>
  </p:sldLayoutIdLst>
  <p:txStyles>
    <p:titleStyle>
      <a:lvl1pPr algn="ctr" defTabSz="455613" rtl="0" eaLnBrk="0" fontAlgn="base" hangingPunct="0">
        <a:spcBef>
          <a:spcPct val="0"/>
        </a:spcBef>
        <a:spcAft>
          <a:spcPct val="0"/>
        </a:spcAft>
        <a:defRPr sz="4400" kern="1200">
          <a:solidFill>
            <a:schemeClr val="tx1"/>
          </a:solidFill>
          <a:latin typeface="+mj-lt"/>
          <a:ea typeface="+mj-ea"/>
          <a:cs typeface="+mj-cs"/>
        </a:defRPr>
      </a:lvl1pPr>
      <a:lvl2pPr algn="ctr" defTabSz="455613" rtl="0" eaLnBrk="0" fontAlgn="base" hangingPunct="0">
        <a:spcBef>
          <a:spcPct val="0"/>
        </a:spcBef>
        <a:spcAft>
          <a:spcPct val="0"/>
        </a:spcAft>
        <a:defRPr sz="4400">
          <a:solidFill>
            <a:schemeClr val="tx1"/>
          </a:solidFill>
          <a:latin typeface="Calibri" panose="020F0502020204030204" pitchFamily="34" charset="0"/>
        </a:defRPr>
      </a:lvl2pPr>
      <a:lvl3pPr algn="ctr" defTabSz="455613" rtl="0" eaLnBrk="0" fontAlgn="base" hangingPunct="0">
        <a:spcBef>
          <a:spcPct val="0"/>
        </a:spcBef>
        <a:spcAft>
          <a:spcPct val="0"/>
        </a:spcAft>
        <a:defRPr sz="4400">
          <a:solidFill>
            <a:schemeClr val="tx1"/>
          </a:solidFill>
          <a:latin typeface="Calibri" panose="020F0502020204030204" pitchFamily="34" charset="0"/>
        </a:defRPr>
      </a:lvl3pPr>
      <a:lvl4pPr algn="ctr" defTabSz="455613" rtl="0" eaLnBrk="0" fontAlgn="base" hangingPunct="0">
        <a:spcBef>
          <a:spcPct val="0"/>
        </a:spcBef>
        <a:spcAft>
          <a:spcPct val="0"/>
        </a:spcAft>
        <a:defRPr sz="4400">
          <a:solidFill>
            <a:schemeClr val="tx1"/>
          </a:solidFill>
          <a:latin typeface="Calibri" panose="020F0502020204030204" pitchFamily="34" charset="0"/>
        </a:defRPr>
      </a:lvl4pPr>
      <a:lvl5pPr algn="ctr" defTabSz="4556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5613" rtl="0" fontAlgn="base">
        <a:spcBef>
          <a:spcPct val="0"/>
        </a:spcBef>
        <a:spcAft>
          <a:spcPct val="0"/>
        </a:spcAft>
        <a:defRPr sz="4400">
          <a:solidFill>
            <a:schemeClr val="tx1"/>
          </a:solidFill>
          <a:latin typeface="Calibri" panose="020F0502020204030204" pitchFamily="34" charset="0"/>
        </a:defRPr>
      </a:lvl6pPr>
      <a:lvl7pPr marL="914400" algn="ctr" defTabSz="455613" rtl="0" fontAlgn="base">
        <a:spcBef>
          <a:spcPct val="0"/>
        </a:spcBef>
        <a:spcAft>
          <a:spcPct val="0"/>
        </a:spcAft>
        <a:defRPr sz="4400">
          <a:solidFill>
            <a:schemeClr val="tx1"/>
          </a:solidFill>
          <a:latin typeface="Calibri" panose="020F0502020204030204" pitchFamily="34" charset="0"/>
        </a:defRPr>
      </a:lvl7pPr>
      <a:lvl8pPr marL="1371600" algn="ctr" defTabSz="455613" rtl="0" fontAlgn="base">
        <a:spcBef>
          <a:spcPct val="0"/>
        </a:spcBef>
        <a:spcAft>
          <a:spcPct val="0"/>
        </a:spcAft>
        <a:defRPr sz="4400">
          <a:solidFill>
            <a:schemeClr val="tx1"/>
          </a:solidFill>
          <a:latin typeface="Calibri" panose="020F0502020204030204" pitchFamily="34" charset="0"/>
        </a:defRPr>
      </a:lvl8pPr>
      <a:lvl9pPr marL="1828800" algn="ctr" defTabSz="4556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studentaid.go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www.cssprofile.collegeboard.org/" TargetMode="External"/><Relationship Id="rId4" Type="http://schemas.openxmlformats.org/officeDocument/2006/relationships/hyperlink" Target="http://www.studentai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B6E16CF-1F99-49F1-18B9-519A61987813}"/>
              </a:ext>
            </a:extLst>
          </p:cNvPr>
          <p:cNvSpPr>
            <a:spLocks noGrp="1"/>
          </p:cNvSpPr>
          <p:nvPr>
            <p:ph type="subTitle" idx="1"/>
          </p:nvPr>
        </p:nvSpPr>
        <p:spPr>
          <a:xfrm>
            <a:off x="473308" y="2149830"/>
            <a:ext cx="5226246" cy="3128751"/>
          </a:xfrm>
        </p:spPr>
        <p:txBody>
          <a:bodyPr/>
          <a:lstStyle/>
          <a:p>
            <a:r>
              <a:rPr lang="en-US" dirty="0"/>
              <a:t>Introduction to Financial Aid</a:t>
            </a:r>
          </a:p>
        </p:txBody>
      </p:sp>
      <p:sp>
        <p:nvSpPr>
          <p:cNvPr id="6" name="Text Placeholder 5">
            <a:extLst>
              <a:ext uri="{FF2B5EF4-FFF2-40B4-BE49-F238E27FC236}">
                <a16:creationId xmlns:a16="http://schemas.microsoft.com/office/drawing/2014/main" id="{8B5A5625-EAA2-D7AA-0478-2754B20593A4}"/>
              </a:ext>
            </a:extLst>
          </p:cNvPr>
          <p:cNvSpPr>
            <a:spLocks noGrp="1"/>
          </p:cNvSpPr>
          <p:nvPr>
            <p:ph type="body" sz="quarter" idx="15"/>
          </p:nvPr>
        </p:nvSpPr>
        <p:spPr>
          <a:xfrm>
            <a:off x="571500" y="3998131"/>
            <a:ext cx="5128054" cy="1280450"/>
          </a:xfrm>
        </p:spPr>
        <p:txBody>
          <a:bodyPr/>
          <a:lstStyle/>
          <a:p>
            <a:pPr algn="ctr">
              <a:lnSpc>
                <a:spcPct val="100000"/>
              </a:lnSpc>
            </a:pPr>
            <a:endParaRPr lang="en-US" sz="1600" dirty="0">
              <a:latin typeface="+mn-lt"/>
            </a:endParaRPr>
          </a:p>
          <a:p>
            <a:pPr algn="ctr">
              <a:lnSpc>
                <a:spcPct val="100000"/>
              </a:lnSpc>
            </a:pPr>
            <a:r>
              <a:rPr lang="en-US" sz="1600" dirty="0">
                <a:latin typeface="+mn-lt"/>
              </a:rPr>
              <a:t>Cora Moretta</a:t>
            </a:r>
          </a:p>
          <a:p>
            <a:pPr algn="ctr">
              <a:lnSpc>
                <a:spcPct val="100000"/>
              </a:lnSpc>
            </a:pPr>
            <a:r>
              <a:rPr lang="en-US" sz="1600" dirty="0">
                <a:latin typeface="+mn-lt"/>
              </a:rPr>
              <a:t>The University of Akron</a:t>
            </a:r>
          </a:p>
          <a:p>
            <a:pPr algn="ctr">
              <a:lnSpc>
                <a:spcPct val="100000"/>
              </a:lnSpc>
            </a:pPr>
            <a:r>
              <a:rPr lang="en-US" sz="1600" dirty="0">
                <a:latin typeface="+mn-lt"/>
              </a:rPr>
              <a:t>Office of Student Financial Aid</a:t>
            </a:r>
          </a:p>
        </p:txBody>
      </p:sp>
    </p:spTree>
    <p:extLst>
      <p:ext uri="{BB962C8B-B14F-4D97-AF65-F5344CB8AC3E}">
        <p14:creationId xmlns:p14="http://schemas.microsoft.com/office/powerpoint/2010/main" val="95620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482054" y="1226127"/>
            <a:ext cx="8513442" cy="440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The FAFSA will be available </a:t>
            </a:r>
            <a:r>
              <a:rPr kumimoji="0" lang="en-US" altLang="en-US" sz="3200" b="0" i="0" u="none" strike="noStrike" kern="1200" cap="none" spc="0" normalizeH="0" baseline="0" noProof="0" dirty="0">
                <a:ln>
                  <a:noFill/>
                </a:ln>
                <a:solidFill>
                  <a:srgbClr val="FF0000"/>
                </a:solidFill>
                <a:effectLst/>
                <a:uLnTx/>
                <a:uFillTx/>
                <a:latin typeface="Georgia" panose="02040502050405020303" pitchFamily="18" charset="0"/>
                <a:ea typeface="Georgia" panose="02040502050405020303" pitchFamily="18" charset="0"/>
                <a:cs typeface="Georgia" panose="02040502050405020303" pitchFamily="18" charset="0"/>
              </a:rPr>
              <a:t>December 31, 2023</a:t>
            </a:r>
            <a:r>
              <a:rPr kumimoji="0" lang="en-US" altLang="en-US" sz="2800" b="0" i="0" u="none" strike="noStrike" kern="1200" cap="none" spc="0" normalizeH="0" baseline="0" noProof="0" dirty="0">
                <a:ln>
                  <a:noFill/>
                </a:ln>
                <a:solidFill>
                  <a:srgbClr val="FF0000"/>
                </a:solidFill>
                <a:effectLst/>
                <a:uLnTx/>
                <a:uFillTx/>
                <a:latin typeface="Georgia" panose="02040502050405020303" pitchFamily="18" charset="0"/>
                <a:ea typeface="Georgia" panose="02040502050405020303" pitchFamily="18" charset="0"/>
                <a:cs typeface="Georgia" panose="02040502050405020303" pitchFamily="18" charset="0"/>
              </a:rPr>
              <a:t>.</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indent="0" defTabSz="457200" eaLnBrk="1" fontAlgn="auto" hangingPunct="1">
              <a:spcBef>
                <a:spcPts val="0"/>
              </a:spcBef>
              <a:spcAft>
                <a:spcPts val="0"/>
              </a:spcAft>
              <a:buNone/>
            </a:pPr>
            <a:r>
              <a:rPr kumimoji="0" lang="en-US" altLang="en-US" b="0" i="1"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The Free Application for Federal Student Aid (FAFSA) is undergoing the most significant changes in the past 40 years, because of the FAFSA Simplification Act of 2020.</a:t>
            </a:r>
          </a:p>
          <a:p>
            <a:pPr marL="0" indent="0" defTabSz="457200" eaLnBrk="1" fontAlgn="auto" hangingPunct="1">
              <a:spcBef>
                <a:spcPts val="0"/>
              </a:spcBef>
              <a:spcAft>
                <a:spcPts val="0"/>
              </a:spcAft>
              <a:buNone/>
            </a:pPr>
            <a:endParaRPr lang="en-US" altLang="en-US" i="1"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0" indent="0" defTabSz="457200" eaLnBrk="1" fontAlgn="auto" hangingPunct="1">
              <a:spcBef>
                <a:spcPts val="0"/>
              </a:spcBef>
              <a:spcAft>
                <a:spcPts val="0"/>
              </a:spcAft>
              <a:buNone/>
            </a:pPr>
            <a:r>
              <a:rPr kumimoji="0" lang="en-US" altLang="en-US" b="0" i="1"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The Act was created to help streamline the FAFSA and make it easier for families to apply and receive financial aid.</a:t>
            </a:r>
            <a:endParaRPr kumimoji="0" lang="en-US" altLang="en-US" b="0" i="1" u="none" strike="noStrike" kern="1200" cap="none" spc="0" normalizeH="0" baseline="0" noProof="0" dirty="0">
              <a:ln>
                <a:noFill/>
              </a:ln>
              <a:solidFill>
                <a:srgbClr val="0070C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514350" marR="0" lvl="0" indent="-51435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rmAutofit/>
          </a:bodyPr>
          <a:lstStyle/>
          <a:p>
            <a:pPr eaLnBrk="1" hangingPunct="1"/>
            <a:r>
              <a:rPr lang="en-US" altLang="en-US" sz="2600" dirty="0">
                <a:solidFill>
                  <a:srgbClr val="00002F"/>
                </a:solidFill>
                <a:latin typeface="Georgia" panose="02040502050405020303" pitchFamily="18" charset="0"/>
                <a:ea typeface="Georgia" panose="02040502050405020303" pitchFamily="18" charset="0"/>
                <a:cs typeface="Georgia" panose="02040502050405020303" pitchFamily="18" charset="0"/>
              </a:rPr>
              <a:t>When Do I Apply?</a:t>
            </a:r>
          </a:p>
        </p:txBody>
      </p:sp>
    </p:spTree>
    <p:extLst>
      <p:ext uri="{BB962C8B-B14F-4D97-AF65-F5344CB8AC3E}">
        <p14:creationId xmlns:p14="http://schemas.microsoft.com/office/powerpoint/2010/main" val="42704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391567" y="914400"/>
            <a:ext cx="8513442" cy="516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R="0" lvl="0" algn="l" defTabSz="457200" rtl="0" eaLnBrk="1" fontAlgn="auto" latinLnBrk="0" hangingPunct="1">
              <a:lnSpc>
                <a:spcPct val="100000"/>
              </a:lnSpc>
              <a:spcBef>
                <a:spcPts val="0"/>
              </a:spcBef>
              <a:spcAft>
                <a:spcPts val="0"/>
              </a:spcAft>
              <a:buClrTx/>
              <a:buSzTx/>
              <a:tabLst/>
              <a:defRPr/>
            </a:pPr>
            <a:r>
              <a:rPr lang="en-US" altLang="en-US" sz="2600" dirty="0">
                <a:solidFill>
                  <a:srgbClr val="002060"/>
                </a:solidFill>
                <a:latin typeface="Georgia" panose="02040502050405020303" pitchFamily="18" charset="0"/>
                <a:ea typeface="Georgia" panose="02040502050405020303" pitchFamily="18" charset="0"/>
                <a:cs typeface="Georgia" panose="02040502050405020303" pitchFamily="18" charset="0"/>
              </a:rPr>
              <a:t>The number of questions has reduced from 108 to 64 and depending on your answers, some won’t be asked!</a:t>
            </a:r>
          </a:p>
          <a:p>
            <a:pPr marR="0" lvl="0" algn="l" defTabSz="457200" rtl="0" eaLnBrk="1" fontAlgn="auto" latinLnBrk="0" hangingPunct="1">
              <a:lnSpc>
                <a:spcPct val="100000"/>
              </a:lnSpc>
              <a:spcBef>
                <a:spcPts val="0"/>
              </a:spcBef>
              <a:spcAft>
                <a:spcPts val="0"/>
              </a:spcAft>
              <a:buClrTx/>
              <a:buSzTx/>
              <a:tabLst/>
              <a:defRPr/>
            </a:pPr>
            <a:endParaRPr kumimoji="0" lang="en-US" altLang="en-US" sz="26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R="0" lvl="0" algn="l" defTabSz="457200" rtl="0" eaLnBrk="1" fontAlgn="auto" latinLnBrk="0" hangingPunct="1">
              <a:lnSpc>
                <a:spcPct val="100000"/>
              </a:lnSpc>
              <a:spcBef>
                <a:spcPts val="0"/>
              </a:spcBef>
              <a:spcAft>
                <a:spcPts val="0"/>
              </a:spcAft>
              <a:buClrTx/>
              <a:buSzTx/>
              <a:tabLst/>
              <a:defRPr/>
            </a:pPr>
            <a:r>
              <a:rPr lang="en-US" altLang="en-US" sz="2600" dirty="0">
                <a:solidFill>
                  <a:srgbClr val="002060"/>
                </a:solidFill>
                <a:latin typeface="Georgia" panose="02040502050405020303" pitchFamily="18" charset="0"/>
                <a:ea typeface="Georgia" panose="02040502050405020303" pitchFamily="18" charset="0"/>
                <a:cs typeface="Georgia" panose="02040502050405020303" pitchFamily="18" charset="0"/>
              </a:rPr>
              <a:t>Tax information will be loaded directly from your federal income tax return with the IRS!</a:t>
            </a:r>
          </a:p>
          <a:p>
            <a:pPr marR="0" lvl="0" algn="l" defTabSz="457200" rtl="0" eaLnBrk="1" fontAlgn="auto" latinLnBrk="0" hangingPunct="1">
              <a:lnSpc>
                <a:spcPct val="100000"/>
              </a:lnSpc>
              <a:spcBef>
                <a:spcPts val="0"/>
              </a:spcBef>
              <a:spcAft>
                <a:spcPts val="0"/>
              </a:spcAft>
              <a:buClrTx/>
              <a:buSzTx/>
              <a:tabLst/>
              <a:defRPr/>
            </a:pPr>
            <a:endParaRPr kumimoji="0" lang="en-US" altLang="en-US" sz="26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R="0" lvl="0" algn="l" defTabSz="457200" rtl="0" eaLnBrk="1" fontAlgn="auto" latinLnBrk="0" hangingPunct="1">
              <a:lnSpc>
                <a:spcPct val="100000"/>
              </a:lnSpc>
              <a:spcBef>
                <a:spcPts val="0"/>
              </a:spcBef>
              <a:spcAft>
                <a:spcPts val="0"/>
              </a:spcAft>
              <a:buClrTx/>
              <a:buSzTx/>
              <a:tabLst/>
              <a:defRPr/>
            </a:pPr>
            <a:r>
              <a:rPr lang="en-US" altLang="en-US" sz="2600" dirty="0">
                <a:solidFill>
                  <a:srgbClr val="002060"/>
                </a:solidFill>
                <a:latin typeface="Georgia" panose="02040502050405020303" pitchFamily="18" charset="0"/>
                <a:ea typeface="Georgia" panose="02040502050405020303" pitchFamily="18" charset="0"/>
                <a:cs typeface="Georgia" panose="02040502050405020303" pitchFamily="18" charset="0"/>
              </a:rPr>
              <a:t>Students can now list up to 20 schools.</a:t>
            </a:r>
            <a:endParaRPr kumimoji="0" lang="en-US" altLang="en-US" sz="26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rmAutofit/>
          </a:bodyPr>
          <a:lstStyle/>
          <a:p>
            <a:pPr eaLnBrk="1" hangingPunct="1"/>
            <a:r>
              <a:rPr lang="en-US" altLang="en-US" sz="2600" dirty="0">
                <a:solidFill>
                  <a:srgbClr val="00002F"/>
                </a:solidFill>
                <a:latin typeface="Georgia" panose="02040502050405020303" pitchFamily="18" charset="0"/>
                <a:ea typeface="Georgia" panose="02040502050405020303" pitchFamily="18" charset="0"/>
                <a:cs typeface="Georgia" panose="02040502050405020303" pitchFamily="18" charset="0"/>
              </a:rPr>
              <a:t>What is Changing?</a:t>
            </a:r>
          </a:p>
        </p:txBody>
      </p:sp>
    </p:spTree>
    <p:extLst>
      <p:ext uri="{BB962C8B-B14F-4D97-AF65-F5344CB8AC3E}">
        <p14:creationId xmlns:p14="http://schemas.microsoft.com/office/powerpoint/2010/main" val="323141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391567" y="1267691"/>
            <a:ext cx="8513442" cy="466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defTabSz="457200" eaLnBrk="1" fontAlgn="auto" hangingPunct="1">
              <a:spcBef>
                <a:spcPts val="0"/>
              </a:spcBef>
              <a:spcAft>
                <a:spcPts val="0"/>
              </a:spcAft>
            </a:pPr>
            <a:r>
              <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Anyone sharing information on the FAFSA will be called a </a:t>
            </a:r>
            <a:r>
              <a:rPr kumimoji="0" lang="en-US" altLang="en-US" sz="2200" b="1"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contributor</a:t>
            </a:r>
            <a:r>
              <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 not a parent or a spouse in the case of independent students.</a:t>
            </a:r>
          </a:p>
          <a:p>
            <a:pPr defTabSz="457200" eaLnBrk="1" fontAlgn="auto" hangingPunct="1">
              <a:spcBef>
                <a:spcPts val="0"/>
              </a:spcBef>
              <a:spcAft>
                <a:spcPts val="0"/>
              </a:spcAft>
            </a:pPr>
            <a:endParaRPr lang="en-US" altLang="en-US"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defTabSz="457200" eaLnBrk="1" fontAlgn="auto" hangingPunct="1">
              <a:spcBef>
                <a:spcPts val="0"/>
              </a:spcBef>
              <a:spcAft>
                <a:spcPts val="0"/>
              </a:spcAft>
            </a:pPr>
            <a:r>
              <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The </a:t>
            </a:r>
            <a:r>
              <a:rPr kumimoji="0" lang="en-US" altLang="en-US" sz="2200" b="1"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Student Aid Index (SAI) </a:t>
            </a:r>
            <a:r>
              <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will replace the previous Expected Family Contribution (EFC) and can be as low as -$1,500.</a:t>
            </a:r>
          </a:p>
          <a:p>
            <a:pPr defTabSz="457200" eaLnBrk="1" fontAlgn="auto" hangingPunct="1">
              <a:spcBef>
                <a:spcPts val="0"/>
              </a:spcBef>
              <a:spcAft>
                <a:spcPts val="0"/>
              </a:spcAft>
            </a:pPr>
            <a:endParaRPr lang="en-US" altLang="en-US"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defTabSz="457200" eaLnBrk="1" fontAlgn="auto" hangingPunct="1">
              <a:spcBef>
                <a:spcPts val="0"/>
              </a:spcBef>
              <a:spcAft>
                <a:spcPts val="0"/>
              </a:spcAft>
            </a:pPr>
            <a:r>
              <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The </a:t>
            </a:r>
            <a:r>
              <a:rPr kumimoji="0" lang="en-US" altLang="en-US" sz="2200" b="1"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Direct Data Exchange </a:t>
            </a:r>
            <a:r>
              <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with the IRS is the process of linking tax return information to the FAFSA.  All contributors to the FAFSA must give consent,</a:t>
            </a:r>
            <a:r>
              <a:rPr lang="en-US" altLang="en-US" sz="2200" dirty="0">
                <a:solidFill>
                  <a:srgbClr val="002060"/>
                </a:solidFill>
                <a:latin typeface="Georgia" panose="02040502050405020303" pitchFamily="18" charset="0"/>
                <a:ea typeface="Georgia" panose="02040502050405020303" pitchFamily="18" charset="0"/>
                <a:cs typeface="Georgia" panose="02040502050405020303" pitchFamily="18" charset="0"/>
              </a:rPr>
              <a:t> even if they don’t file a return.</a:t>
            </a:r>
            <a:endParaRPr kumimoji="0" lang="en-US" altLang="en-US" sz="2200" b="0" i="0" u="none" strike="noStrike" kern="1200" cap="none" spc="0" normalizeH="0" baseline="0" noProof="0" dirty="0">
              <a:ln>
                <a:noFill/>
              </a:ln>
              <a:solidFill>
                <a:srgbClr val="9C8D5A"/>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kumimoji="0" lang="en-US" altLang="en-US" sz="20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rmAutofit/>
          </a:bodyPr>
          <a:lstStyle/>
          <a:p>
            <a:pPr eaLnBrk="1" hangingPunct="1"/>
            <a:r>
              <a:rPr lang="en-US" altLang="en-US" sz="2600" dirty="0">
                <a:solidFill>
                  <a:srgbClr val="00002F"/>
                </a:solidFill>
                <a:latin typeface="Georgia" panose="02040502050405020303" pitchFamily="18" charset="0"/>
                <a:ea typeface="Georgia" panose="02040502050405020303" pitchFamily="18" charset="0"/>
                <a:cs typeface="Georgia" panose="02040502050405020303" pitchFamily="18" charset="0"/>
              </a:rPr>
              <a:t>Other Changes</a:t>
            </a:r>
          </a:p>
        </p:txBody>
      </p:sp>
    </p:spTree>
    <p:extLst>
      <p:ext uri="{BB962C8B-B14F-4D97-AF65-F5344CB8AC3E}">
        <p14:creationId xmlns:p14="http://schemas.microsoft.com/office/powerpoint/2010/main" val="249139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391567" y="1028700"/>
            <a:ext cx="8513442" cy="516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A change in the federal methodology will now exclude the number of children in college from the calculation (though the question remains on the form), meaning families will no longer be able to distribute their expected family contribution between them.</a:t>
            </a: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Small businesses and family farms must be reported as assets</a:t>
            </a:r>
          </a:p>
          <a:p>
            <a:pPr marL="0" marR="0" lvl="0" indent="0" algn="l" defTabSz="457200" rtl="0" eaLnBrk="1" fontAlgn="auto" latinLnBrk="0" hangingPunct="1">
              <a:lnSpc>
                <a:spcPct val="100000"/>
              </a:lnSpc>
              <a:spcBef>
                <a:spcPts val="0"/>
              </a:spcBef>
              <a:spcAft>
                <a:spcPts val="0"/>
              </a:spcAft>
              <a:buClrTx/>
              <a:buSzTx/>
              <a:buNone/>
              <a:tabLst/>
              <a:defRPr/>
            </a:pPr>
            <a:endParaRPr lang="en-US" altLang="en-US" sz="20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Child support received will now be considered an asset</a:t>
            </a: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0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rPr>
              <a:t>Students whose parents are divorced, and not remarried, will report the income for the parent who provided the majority of financial support, NOT the parent that they lived with for the past twelve months.</a:t>
            </a:r>
          </a:p>
          <a:p>
            <a:pPr marL="341313" marR="0" lvl="0" indent="-341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rmAutofit/>
          </a:bodyPr>
          <a:lstStyle/>
          <a:p>
            <a:pPr eaLnBrk="1" hangingPunct="1"/>
            <a:r>
              <a:rPr lang="en-US" altLang="en-US" sz="2600" dirty="0">
                <a:solidFill>
                  <a:srgbClr val="00002F"/>
                </a:solidFill>
                <a:latin typeface="Georgia" panose="02040502050405020303" pitchFamily="18" charset="0"/>
                <a:ea typeface="Georgia" panose="02040502050405020303" pitchFamily="18" charset="0"/>
                <a:cs typeface="Georgia" panose="02040502050405020303" pitchFamily="18" charset="0"/>
              </a:rPr>
              <a:t>What is Changing?</a:t>
            </a:r>
          </a:p>
        </p:txBody>
      </p:sp>
    </p:spTree>
    <p:extLst>
      <p:ext uri="{BB962C8B-B14F-4D97-AF65-F5344CB8AC3E}">
        <p14:creationId xmlns:p14="http://schemas.microsoft.com/office/powerpoint/2010/main" val="117980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73E3B2CF-0163-4508-A41D-26BDB56FAC0A}"/>
              </a:ext>
            </a:extLst>
          </p:cNvPr>
          <p:cNvSpPr>
            <a:spLocks noGrp="1"/>
          </p:cNvSpPr>
          <p:nvPr>
            <p:ph type="title"/>
          </p:nvPr>
        </p:nvSpPr>
        <p:spPr>
          <a:xfrm>
            <a:off x="1763423" y="-264516"/>
            <a:ext cx="7356764" cy="823906"/>
          </a:xfrm>
        </p:spPr>
        <p:txBody>
          <a:bodyPr anchor="b">
            <a:normAutofit/>
          </a:bodyPr>
          <a:lstStyle/>
          <a:p>
            <a:pPr eaLnBrk="1" hangingPunct="1"/>
            <a:r>
              <a:rPr lang="en-US" altLang="en-US" sz="2400" dirty="0">
                <a:solidFill>
                  <a:srgbClr val="00002F"/>
                </a:solidFill>
                <a:latin typeface="Georgia" panose="02040502050405020303" pitchFamily="18" charset="0"/>
                <a:ea typeface="Georgia" panose="02040502050405020303" pitchFamily="18" charset="0"/>
                <a:cs typeface="Georgia" panose="02040502050405020303" pitchFamily="18" charset="0"/>
              </a:rPr>
              <a:t>Everyone Needs an FSA ID!</a:t>
            </a:r>
          </a:p>
        </p:txBody>
      </p:sp>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429058" y="1059873"/>
            <a:ext cx="8333509" cy="52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defTabSz="457200" eaLnBrk="1" fontAlgn="auto" hangingPunct="1">
              <a:spcBef>
                <a:spcPts val="0"/>
              </a:spcBef>
              <a:spcAft>
                <a:spcPts val="0"/>
              </a:spcAft>
              <a:buFont typeface="Wingdings" panose="05000000000000000000" pitchFamily="2" charset="2"/>
              <a:buChar char="ü"/>
              <a:defRPr/>
            </a:pPr>
            <a:r>
              <a:rPr lang="en-US" dirty="0">
                <a:solidFill>
                  <a:srgbClr val="002060"/>
                </a:solidFill>
                <a:latin typeface="Georgia" panose="02040502050405020303" pitchFamily="18" charset="0"/>
              </a:rPr>
              <a:t>This will serve as your legal signature on federal financial aid documents and the FAFSA.</a:t>
            </a:r>
          </a:p>
          <a:p>
            <a:pPr defTabSz="457200" eaLnBrk="1" fontAlgn="auto" hangingPunct="1">
              <a:spcBef>
                <a:spcPts val="0"/>
              </a:spcBef>
              <a:spcAft>
                <a:spcPts val="0"/>
              </a:spcAft>
              <a:buFont typeface="Wingdings" panose="05000000000000000000" pitchFamily="2" charset="2"/>
              <a:buChar char="ü"/>
              <a:defRPr/>
            </a:pPr>
            <a:endParaRPr lang="en-US" sz="1200" dirty="0">
              <a:solidFill>
                <a:srgbClr val="002060"/>
              </a:solidFill>
              <a:latin typeface="Georgia" panose="02040502050405020303" pitchFamily="18" charset="0"/>
            </a:endParaRPr>
          </a:p>
          <a:p>
            <a:pPr defTabSz="457200" eaLnBrk="1" fontAlgn="auto" hangingPunct="1">
              <a:spcBef>
                <a:spcPts val="0"/>
              </a:spcBef>
              <a:spcAft>
                <a:spcPts val="0"/>
              </a:spcAft>
              <a:buFont typeface="Wingdings" panose="05000000000000000000" pitchFamily="2" charset="2"/>
              <a:buChar char="ü"/>
              <a:defRPr/>
            </a:pPr>
            <a:endParaRPr lang="en-US" sz="1200" dirty="0">
              <a:solidFill>
                <a:srgbClr val="002060"/>
              </a:solidFill>
              <a:latin typeface="Georgia" panose="02040502050405020303" pitchFamily="18" charset="0"/>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Go to </a:t>
            </a:r>
            <a:r>
              <a:rPr kumimoji="0" lang="en-US" b="0" i="0" u="none" strike="noStrike" kern="1200" cap="none" spc="0" normalizeH="0" baseline="0" noProof="0" dirty="0">
                <a:ln>
                  <a:noFill/>
                </a:ln>
                <a:solidFill>
                  <a:srgbClr val="0070C0"/>
                </a:solidFill>
                <a:effectLst/>
                <a:uLnTx/>
                <a:uFillTx/>
                <a:latin typeface="Georgia" panose="02040502050405020303" pitchFamily="18" charset="0"/>
                <a:ea typeface="+mn-ea"/>
                <a:cs typeface="+mn-cs"/>
                <a:hlinkClick r:id="rId4">
                  <a:extLst>
                    <a:ext uri="{A12FA001-AC4F-418D-AE19-62706E023703}">
                      <ahyp:hlinkClr xmlns:ahyp="http://schemas.microsoft.com/office/drawing/2018/hyperlinkcolor" val="tx"/>
                    </a:ext>
                  </a:extLst>
                </a:hlinkClick>
              </a:rPr>
              <a:t>www.studentaid.gov</a:t>
            </a:r>
            <a:r>
              <a:rPr kumimoji="0" lang="en-US" b="0" i="0" u="none" strike="noStrike" kern="1200" cap="none" spc="0" normalizeH="0" baseline="0" noProof="0" dirty="0">
                <a:ln>
                  <a:noFill/>
                </a:ln>
                <a:solidFill>
                  <a:srgbClr val="0070C0"/>
                </a:solidFill>
                <a:effectLst/>
                <a:uLnTx/>
                <a:uFillTx/>
                <a:latin typeface="Georgia" panose="02040502050405020303" pitchFamily="18" charset="0"/>
                <a:ea typeface="+mn-ea"/>
                <a:cs typeface="+mn-cs"/>
              </a:rPr>
              <a:t>.</a:t>
            </a: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Click on Create Account and create an FSA ID (federal student aid ID) for student </a:t>
            </a:r>
            <a:r>
              <a:rPr kumimoji="0" lang="en-US" b="0" i="0" u="sng" strike="noStrike" kern="1200" cap="none" spc="0" normalizeH="0" baseline="0" noProof="0" dirty="0">
                <a:ln>
                  <a:noFill/>
                </a:ln>
                <a:solidFill>
                  <a:srgbClr val="C00000"/>
                </a:solidFill>
                <a:effectLst/>
                <a:uLnTx/>
                <a:uFillTx/>
                <a:latin typeface="Georgia" panose="02040502050405020303" pitchFamily="18" charset="0"/>
                <a:ea typeface="+mn-ea"/>
                <a:cs typeface="+mn-cs"/>
              </a:rPr>
              <a:t>AND</a:t>
            </a:r>
            <a:r>
              <a:rPr kumimoji="0" lang="en-US"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 anyone who is contributing to the FAFSA.</a:t>
            </a: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You will need a permanent email and mobile-phone number.</a:t>
            </a: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R="0" lvl="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Create your FSA ID now, </a:t>
            </a:r>
            <a:r>
              <a:rPr kumimoji="0" lang="en-US" b="0"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don’t wait until December!</a:t>
            </a:r>
          </a:p>
          <a:p>
            <a:pPr marL="400050" marR="0" lvl="1"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endParaRPr>
          </a:p>
          <a:p>
            <a:pPr marL="400050" marR="0" lvl="1"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endParaRPr>
          </a:p>
          <a:p>
            <a:pPr marL="0" marR="0" lvl="0"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br>
              <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br>
            <a:endParaRPr kumimoji="0" lang="en-US" altLang="en-US" sz="14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17514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UCM-1016-32800_GeneralPP3.jpg">
            <a:extLst>
              <a:ext uri="{FF2B5EF4-FFF2-40B4-BE49-F238E27FC236}">
                <a16:creationId xmlns:a16="http://schemas.microsoft.com/office/drawing/2014/main" id="{343C0CF6-30F5-4222-8539-3EBB8E0F58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1" y="0"/>
            <a:ext cx="9275763" cy="6858000"/>
          </a:xfrm>
          <a:prstGeom prst="rect">
            <a:avLst/>
          </a:prstGeom>
          <a:solidFill>
            <a:srgbClr val="9C8D5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D9347806-97C3-4EE2-A5EA-7832FD066873}"/>
              </a:ext>
            </a:extLst>
          </p:cNvPr>
          <p:cNvSpPr>
            <a:spLocks noGrp="1"/>
          </p:cNvSpPr>
          <p:nvPr>
            <p:ph type="title"/>
          </p:nvPr>
        </p:nvSpPr>
        <p:spPr>
          <a:xfrm>
            <a:off x="1132448" y="-427036"/>
            <a:ext cx="8229600" cy="1049337"/>
          </a:xfrm>
        </p:spPr>
        <p:txBody>
          <a:bodyPr anchor="b"/>
          <a:lstStyle/>
          <a:p>
            <a:pPr eaLnBrk="1" hangingPunct="1"/>
            <a:r>
              <a:rPr lang="en-US" altLang="en-US" sz="3200" b="1" dirty="0">
                <a:solidFill>
                  <a:srgbClr val="00002F"/>
                </a:solidFill>
                <a:latin typeface="Georgia" panose="02040502050405020303" pitchFamily="18" charset="0"/>
                <a:ea typeface="Georgia" panose="02040502050405020303" pitchFamily="18" charset="0"/>
                <a:cs typeface="Georgia" panose="02040502050405020303" pitchFamily="18" charset="0"/>
              </a:rPr>
              <a:t>Application Process Flow</a:t>
            </a:r>
          </a:p>
        </p:txBody>
      </p:sp>
      <p:sp>
        <p:nvSpPr>
          <p:cNvPr id="4" name="Oval 3">
            <a:extLst>
              <a:ext uri="{FF2B5EF4-FFF2-40B4-BE49-F238E27FC236}">
                <a16:creationId xmlns:a16="http://schemas.microsoft.com/office/drawing/2014/main" id="{385B10BD-AB18-4B93-828A-709B70BA4C28}"/>
              </a:ext>
            </a:extLst>
          </p:cNvPr>
          <p:cNvSpPr/>
          <p:nvPr/>
        </p:nvSpPr>
        <p:spPr>
          <a:xfrm>
            <a:off x="462915" y="926944"/>
            <a:ext cx="2423160" cy="1277937"/>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Complete the FAFSA</a:t>
            </a:r>
          </a:p>
        </p:txBody>
      </p:sp>
      <p:sp>
        <p:nvSpPr>
          <p:cNvPr id="5" name="Rectangle: Rounded Corners 4">
            <a:extLst>
              <a:ext uri="{FF2B5EF4-FFF2-40B4-BE49-F238E27FC236}">
                <a16:creationId xmlns:a16="http://schemas.microsoft.com/office/drawing/2014/main" id="{4980CD6B-0C6D-400E-BC83-0ECF908DA276}"/>
              </a:ext>
            </a:extLst>
          </p:cNvPr>
          <p:cNvSpPr/>
          <p:nvPr/>
        </p:nvSpPr>
        <p:spPr>
          <a:xfrm>
            <a:off x="3391852" y="962348"/>
            <a:ext cx="2008822" cy="1177290"/>
          </a:xfrm>
          <a:prstGeom prst="roundRect">
            <a:avLst/>
          </a:prstGeom>
          <a:solidFill>
            <a:srgbClr val="C4BD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Government Processes Application</a:t>
            </a:r>
          </a:p>
        </p:txBody>
      </p:sp>
      <p:sp>
        <p:nvSpPr>
          <p:cNvPr id="6" name="Rectangle: Rounded Corners 5">
            <a:extLst>
              <a:ext uri="{FF2B5EF4-FFF2-40B4-BE49-F238E27FC236}">
                <a16:creationId xmlns:a16="http://schemas.microsoft.com/office/drawing/2014/main" id="{590D759B-CF9B-495F-B5F4-8AB1DF0C5E3D}"/>
              </a:ext>
            </a:extLst>
          </p:cNvPr>
          <p:cNvSpPr/>
          <p:nvPr/>
        </p:nvSpPr>
        <p:spPr>
          <a:xfrm>
            <a:off x="6057900" y="944646"/>
            <a:ext cx="2720340" cy="1212694"/>
          </a:xfrm>
          <a:prstGeom prst="roundRect">
            <a:avLst/>
          </a:prstGeom>
          <a:solidFill>
            <a:srgbClr val="C4BD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School receives FAFSA results</a:t>
            </a:r>
          </a:p>
        </p:txBody>
      </p:sp>
      <p:sp>
        <p:nvSpPr>
          <p:cNvPr id="20" name="Rectangle: Rounded Corners 19">
            <a:extLst>
              <a:ext uri="{FF2B5EF4-FFF2-40B4-BE49-F238E27FC236}">
                <a16:creationId xmlns:a16="http://schemas.microsoft.com/office/drawing/2014/main" id="{8543E01C-D888-4DC5-8ED8-0835D7202A7D}"/>
              </a:ext>
            </a:extLst>
          </p:cNvPr>
          <p:cNvSpPr/>
          <p:nvPr/>
        </p:nvSpPr>
        <p:spPr>
          <a:xfrm>
            <a:off x="6137910" y="2689538"/>
            <a:ext cx="2640330" cy="1180797"/>
          </a:xfrm>
          <a:prstGeom prst="roundRect">
            <a:avLst/>
          </a:prstGeom>
          <a:solidFill>
            <a:srgbClr val="C4BD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School requests any additional documents needed</a:t>
            </a:r>
          </a:p>
        </p:txBody>
      </p:sp>
      <p:sp>
        <p:nvSpPr>
          <p:cNvPr id="21" name="Oval 20">
            <a:extLst>
              <a:ext uri="{FF2B5EF4-FFF2-40B4-BE49-F238E27FC236}">
                <a16:creationId xmlns:a16="http://schemas.microsoft.com/office/drawing/2014/main" id="{8C1C5954-A4CB-4250-8E8C-51DF94E7369E}"/>
              </a:ext>
            </a:extLst>
          </p:cNvPr>
          <p:cNvSpPr/>
          <p:nvPr/>
        </p:nvSpPr>
        <p:spPr>
          <a:xfrm>
            <a:off x="6560820" y="4434430"/>
            <a:ext cx="2403316" cy="1180797"/>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dirty="0"/>
              <a:t>You submit documents</a:t>
            </a:r>
          </a:p>
        </p:txBody>
      </p:sp>
      <p:sp>
        <p:nvSpPr>
          <p:cNvPr id="22" name="Rectangle: Rounded Corners 21">
            <a:extLst>
              <a:ext uri="{FF2B5EF4-FFF2-40B4-BE49-F238E27FC236}">
                <a16:creationId xmlns:a16="http://schemas.microsoft.com/office/drawing/2014/main" id="{4DE2906B-6DF1-4852-BD64-926F831FF07D}"/>
              </a:ext>
            </a:extLst>
          </p:cNvPr>
          <p:cNvSpPr/>
          <p:nvPr/>
        </p:nvSpPr>
        <p:spPr>
          <a:xfrm>
            <a:off x="3987642" y="4363247"/>
            <a:ext cx="2008822" cy="1212694"/>
          </a:xfrm>
          <a:prstGeom prst="roundRect">
            <a:avLst/>
          </a:prstGeom>
          <a:solidFill>
            <a:srgbClr val="C4BD9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School determines your awards</a:t>
            </a:r>
          </a:p>
        </p:txBody>
      </p:sp>
      <p:sp>
        <p:nvSpPr>
          <p:cNvPr id="8" name="Star: 5 Points 7">
            <a:extLst>
              <a:ext uri="{FF2B5EF4-FFF2-40B4-BE49-F238E27FC236}">
                <a16:creationId xmlns:a16="http://schemas.microsoft.com/office/drawing/2014/main" id="{F0C439DE-DDBF-4A95-BEFE-95A8E352321C}"/>
              </a:ext>
            </a:extLst>
          </p:cNvPr>
          <p:cNvSpPr/>
          <p:nvPr/>
        </p:nvSpPr>
        <p:spPr>
          <a:xfrm>
            <a:off x="-9520" y="3522520"/>
            <a:ext cx="3715698" cy="2969720"/>
          </a:xfrm>
          <a:prstGeom prst="star5">
            <a:avLst>
              <a:gd name="adj" fmla="val 21243"/>
              <a:gd name="hf" fmla="val 105146"/>
              <a:gd name="vf" fmla="val 1105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latin typeface="Georgia" panose="02040502050405020303" pitchFamily="18" charset="0"/>
              </a:rPr>
              <a:t>Financial Aid Offer!</a:t>
            </a:r>
          </a:p>
        </p:txBody>
      </p:sp>
      <p:cxnSp>
        <p:nvCxnSpPr>
          <p:cNvPr id="12" name="Straight Arrow Connector 11">
            <a:extLst>
              <a:ext uri="{FF2B5EF4-FFF2-40B4-BE49-F238E27FC236}">
                <a16:creationId xmlns:a16="http://schemas.microsoft.com/office/drawing/2014/main" id="{4F056933-DBD6-4902-87AA-1339F255080F}"/>
              </a:ext>
            </a:extLst>
          </p:cNvPr>
          <p:cNvCxnSpPr/>
          <p:nvPr/>
        </p:nvCxnSpPr>
        <p:spPr>
          <a:xfrm>
            <a:off x="2971800" y="1531620"/>
            <a:ext cx="3771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E529C75-4A9B-416A-BC07-417628A7C79A}"/>
              </a:ext>
            </a:extLst>
          </p:cNvPr>
          <p:cNvCxnSpPr>
            <a:cxnSpLocks/>
          </p:cNvCxnSpPr>
          <p:nvPr/>
        </p:nvCxnSpPr>
        <p:spPr>
          <a:xfrm>
            <a:off x="5532120" y="1531620"/>
            <a:ext cx="4229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80F2768-51EB-4608-9292-BACB908E794D}"/>
              </a:ext>
            </a:extLst>
          </p:cNvPr>
          <p:cNvCxnSpPr>
            <a:cxnSpLocks/>
          </p:cNvCxnSpPr>
          <p:nvPr/>
        </p:nvCxnSpPr>
        <p:spPr>
          <a:xfrm>
            <a:off x="7418070" y="2297430"/>
            <a:ext cx="0" cy="2971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5A642AB-145A-4578-9A95-F5BA7648BD2B}"/>
              </a:ext>
            </a:extLst>
          </p:cNvPr>
          <p:cNvCxnSpPr>
            <a:cxnSpLocks/>
          </p:cNvCxnSpPr>
          <p:nvPr/>
        </p:nvCxnSpPr>
        <p:spPr>
          <a:xfrm>
            <a:off x="7458075" y="3989070"/>
            <a:ext cx="0" cy="3741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645DB5D-6AE6-4C12-957D-D6C2A2C8D306}"/>
              </a:ext>
            </a:extLst>
          </p:cNvPr>
          <p:cNvCxnSpPr>
            <a:cxnSpLocks/>
          </p:cNvCxnSpPr>
          <p:nvPr/>
        </p:nvCxnSpPr>
        <p:spPr>
          <a:xfrm flipH="1">
            <a:off x="6057900" y="4969594"/>
            <a:ext cx="3543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768BD0FD-091F-4B32-B197-DAA85B5F029D}"/>
              </a:ext>
            </a:extLst>
          </p:cNvPr>
          <p:cNvCxnSpPr>
            <a:cxnSpLocks/>
          </p:cNvCxnSpPr>
          <p:nvPr/>
        </p:nvCxnSpPr>
        <p:spPr>
          <a:xfrm flipH="1">
            <a:off x="3497580" y="5046345"/>
            <a:ext cx="3571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UCM-1016-32800_GeneralPP3.jpg">
            <a:extLst>
              <a:ext uri="{FF2B5EF4-FFF2-40B4-BE49-F238E27FC236}">
                <a16:creationId xmlns:a16="http://schemas.microsoft.com/office/drawing/2014/main" id="{B7AD5E6C-E5BB-40FE-B5FA-9B5C9F56EC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6FBF90C-4C2F-40B7-B674-15D346532B39}"/>
              </a:ext>
            </a:extLst>
          </p:cNvPr>
          <p:cNvSpPr>
            <a:spLocks noGrp="1"/>
          </p:cNvSpPr>
          <p:nvPr>
            <p:ph type="title"/>
          </p:nvPr>
        </p:nvSpPr>
        <p:spPr>
          <a:xfrm>
            <a:off x="379413" y="891427"/>
            <a:ext cx="8229600" cy="637615"/>
          </a:xfrm>
        </p:spPr>
        <p:txBody>
          <a:bodyPr anchor="b"/>
          <a:lstStyle/>
          <a:p>
            <a:pPr eaLnBrk="1" hangingPunct="1"/>
            <a:r>
              <a:rPr lang="en-US" altLang="en-US" sz="3600" b="1" dirty="0">
                <a:solidFill>
                  <a:srgbClr val="00002F"/>
                </a:solidFill>
                <a:latin typeface="Georgia" panose="02040502050405020303" pitchFamily="18" charset="0"/>
                <a:ea typeface="Georgia" panose="02040502050405020303" pitchFamily="18" charset="0"/>
                <a:cs typeface="Georgia" panose="02040502050405020303" pitchFamily="18" charset="0"/>
              </a:rPr>
              <a:t>Financial Aid Offer</a:t>
            </a:r>
          </a:p>
        </p:txBody>
      </p:sp>
      <p:sp>
        <p:nvSpPr>
          <p:cNvPr id="5" name="Content Placeholder 4">
            <a:extLst>
              <a:ext uri="{FF2B5EF4-FFF2-40B4-BE49-F238E27FC236}">
                <a16:creationId xmlns:a16="http://schemas.microsoft.com/office/drawing/2014/main" id="{ADA7024F-B19C-425F-BCA4-1E657B29C81E}"/>
              </a:ext>
            </a:extLst>
          </p:cNvPr>
          <p:cNvSpPr>
            <a:spLocks noGrp="1"/>
          </p:cNvSpPr>
          <p:nvPr>
            <p:ph sz="half" idx="2"/>
          </p:nvPr>
        </p:nvSpPr>
        <p:spPr>
          <a:xfrm>
            <a:off x="582706" y="2043953"/>
            <a:ext cx="8229600" cy="4493372"/>
          </a:xfrm>
        </p:spPr>
        <p:txBody>
          <a:bodyPr rtlCol="0">
            <a:noAutofit/>
          </a:bodyPr>
          <a:lstStyle/>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Schools will likely begin sending financial aid offer letters in March due to the delayed FAFSA</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Will arrive either by U.S. Mail to the student’s home or email to the student’s college or university assigned email address.</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Award notifications are sent to students, not parents.</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Offer will include estimated costs and all types of financial aid being offered to the student for the year (at that time).</a:t>
            </a:r>
          </a:p>
          <a:p>
            <a:pPr marL="0" indent="0" defTabSz="457146" eaLnBrk="1" fontAlgn="auto" hangingPunct="1">
              <a:spcAft>
                <a:spcPts val="0"/>
              </a:spcAft>
              <a:buFont typeface="Arial"/>
              <a:buNone/>
              <a:defRPr/>
            </a:pPr>
            <a:endParaRPr lang="en-US" sz="800" dirty="0">
              <a:solidFill>
                <a:srgbClr val="00002F"/>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UCM-1016-32800_GeneralPP3.jpg">
            <a:extLst>
              <a:ext uri="{FF2B5EF4-FFF2-40B4-BE49-F238E27FC236}">
                <a16:creationId xmlns:a16="http://schemas.microsoft.com/office/drawing/2014/main" id="{84118EBE-38B7-4407-BE4A-B7895180B34B}"/>
              </a:ext>
            </a:extLst>
          </p:cNvPr>
          <p:cNvPicPr>
            <a:picLocks noChangeAspect="1"/>
          </p:cNvPicPr>
          <p:nvPr/>
        </p:nvPicPr>
        <p:blipFill>
          <a:blip r:embed="rId3">
            <a:extLst>
              <a:ext uri="{28A0092B-C50C-407E-A947-70E740481C1C}">
                <a14:useLocalDpi xmlns:a14="http://schemas.microsoft.com/office/drawing/2010/main" val="0"/>
              </a:ext>
            </a:extLst>
          </a:blip>
          <a:srcRect b="13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2">
            <a:extLst>
              <a:ext uri="{FF2B5EF4-FFF2-40B4-BE49-F238E27FC236}">
                <a16:creationId xmlns:a16="http://schemas.microsoft.com/office/drawing/2014/main" id="{5F2DBD65-7E7A-454F-B21B-E153E9E70468}"/>
              </a:ext>
            </a:extLst>
          </p:cNvPr>
          <p:cNvPicPr>
            <a:picLocks noChangeAspect="1"/>
          </p:cNvPicPr>
          <p:nvPr/>
        </p:nvPicPr>
        <p:blipFill rotWithShape="1">
          <a:blip r:embed="rId4">
            <a:extLst>
              <a:ext uri="{28A0092B-C50C-407E-A947-70E740481C1C}">
                <a14:useLocalDpi xmlns:a14="http://schemas.microsoft.com/office/drawing/2010/main" val="0"/>
              </a:ext>
            </a:extLst>
          </a:blip>
          <a:srcRect t="3639" b="9875"/>
          <a:stretch/>
        </p:blipFill>
        <p:spPr bwMode="auto">
          <a:xfrm>
            <a:off x="1498600" y="883228"/>
            <a:ext cx="60150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73E3B2CF-0163-4508-A41D-26BDB56FAC0A}"/>
              </a:ext>
            </a:extLst>
          </p:cNvPr>
          <p:cNvSpPr>
            <a:spLocks noGrp="1"/>
          </p:cNvSpPr>
          <p:nvPr>
            <p:ph type="title"/>
          </p:nvPr>
        </p:nvSpPr>
        <p:spPr>
          <a:xfrm>
            <a:off x="1177290" y="-285298"/>
            <a:ext cx="7990523" cy="823906"/>
          </a:xfrm>
        </p:spPr>
        <p:txBody>
          <a:bodyPr anchor="b">
            <a:normAutofit/>
          </a:bodyPr>
          <a:lstStyle/>
          <a:p>
            <a:pPr eaLnBrk="1" hangingPunct="1"/>
            <a:r>
              <a:rPr lang="en-US" altLang="en-US" sz="2800" b="1" dirty="0">
                <a:solidFill>
                  <a:srgbClr val="00002F"/>
                </a:solidFill>
                <a:latin typeface="Georgia" panose="02040502050405020303" pitchFamily="18" charset="0"/>
                <a:ea typeface="Georgia" panose="02040502050405020303" pitchFamily="18" charset="0"/>
                <a:cs typeface="Georgia" panose="02040502050405020303" pitchFamily="18" charset="0"/>
              </a:rPr>
              <a:t>Sample Costs</a:t>
            </a:r>
          </a:p>
        </p:txBody>
      </p:sp>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766619" y="1271494"/>
            <a:ext cx="7800642" cy="431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rgbClr val="002060"/>
                </a:solidFill>
                <a:effectLst/>
                <a:uLnTx/>
                <a:uFillTx/>
                <a:latin typeface="Georgia" panose="02040502050405020303" pitchFamily="18" charset="0"/>
                <a:ea typeface="+mn-ea"/>
              </a:rPr>
              <a:t>Private Four-Year University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Tuition and Fees				$36,850</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Room and Board			$12,796</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a:t>
            </a:r>
            <a:r>
              <a:rPr kumimoji="0" lang="en-US" sz="2400" b="1" i="0" u="none" strike="noStrike" kern="1200" cap="none" spc="0" normalizeH="0" baseline="0" noProof="0" dirty="0">
                <a:ln>
                  <a:noFill/>
                </a:ln>
                <a:solidFill>
                  <a:srgbClr val="002060"/>
                </a:solidFill>
                <a:effectLst/>
                <a:uLnTx/>
                <a:uFillTx/>
                <a:latin typeface="Georgia" panose="02040502050405020303" pitchFamily="18" charset="0"/>
                <a:ea typeface="+mn-ea"/>
              </a:rPr>
              <a:t>Total							$49,646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rgbClr val="002060"/>
              </a:solidFill>
              <a:effectLst/>
              <a:uLnTx/>
              <a:uFillTx/>
              <a:latin typeface="Georgia" panose="02040502050405020303" pitchFamily="18" charset="0"/>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rgbClr val="002060"/>
                </a:solidFill>
                <a:effectLst/>
                <a:uLnTx/>
                <a:uFillTx/>
                <a:latin typeface="Georgia" panose="02040502050405020303" pitchFamily="18" charset="0"/>
                <a:ea typeface="+mn-ea"/>
              </a:rPr>
              <a:t>Public Four-Year University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Tuition and Fees				$11,923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Room and Board			$12,412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a:t>
            </a:r>
            <a:r>
              <a:rPr kumimoji="0" lang="en-US" sz="2400" b="1" i="0" u="none" strike="noStrike" kern="1200" cap="none" spc="0" normalizeH="0" baseline="0" noProof="0" dirty="0">
                <a:ln>
                  <a:noFill/>
                </a:ln>
                <a:solidFill>
                  <a:srgbClr val="002060"/>
                </a:solidFill>
                <a:effectLst/>
                <a:uLnTx/>
                <a:uFillTx/>
                <a:latin typeface="Georgia" panose="02040502050405020303" pitchFamily="18" charset="0"/>
                <a:ea typeface="+mn-ea"/>
              </a:rPr>
              <a:t>Total							$24,335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rgbClr val="002060"/>
              </a:solidFill>
              <a:effectLst/>
              <a:uLnTx/>
              <a:uFillTx/>
              <a:latin typeface="Georgia" panose="02040502050405020303" pitchFamily="18" charset="0"/>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sng" strike="noStrike" kern="1200" cap="none" spc="0" normalizeH="0" baseline="0" noProof="0" dirty="0">
                <a:ln>
                  <a:noFill/>
                </a:ln>
                <a:solidFill>
                  <a:srgbClr val="002060"/>
                </a:solidFill>
                <a:effectLst/>
                <a:uLnTx/>
                <a:uFillTx/>
                <a:latin typeface="Georgia" panose="02040502050405020303" pitchFamily="18" charset="0"/>
                <a:ea typeface="+mn-ea"/>
              </a:rPr>
              <a:t>Community College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rPr>
              <a:t>			Tuition and Fees</a:t>
            </a:r>
            <a:r>
              <a:rPr kumimoji="0" lang="en-US" sz="2400" b="1" i="0" u="none" strike="noStrike" kern="1200" cap="none" spc="0" normalizeH="0" baseline="0" noProof="0" dirty="0">
                <a:ln>
                  <a:noFill/>
                </a:ln>
                <a:solidFill>
                  <a:srgbClr val="002060"/>
                </a:solidFill>
                <a:effectLst/>
                <a:uLnTx/>
                <a:uFillTx/>
                <a:latin typeface="Georgia" panose="02040502050405020303" pitchFamily="18" charset="0"/>
                <a:ea typeface="+mn-ea"/>
              </a:rPr>
              <a:t>				$5,538</a:t>
            </a:r>
            <a:endPar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endParaRPr>
          </a:p>
          <a:p>
            <a:pPr marL="400050" marR="0" lvl="1"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endParaRPr>
          </a:p>
          <a:p>
            <a:pPr marL="400050" marR="0" lvl="1"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endParaRPr>
          </a:p>
          <a:p>
            <a:pPr marL="0" marR="0" lvl="0"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br>
              <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br>
            <a:endParaRPr kumimoji="0" lang="en-US" altLang="en-US" sz="14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295136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CM-1016-32800_GeneralPP2.jpg">
            <a:extLst>
              <a:ext uri="{FF2B5EF4-FFF2-40B4-BE49-F238E27FC236}">
                <a16:creationId xmlns:a16="http://schemas.microsoft.com/office/drawing/2014/main" id="{3AD9E617-BB5E-489A-A8BB-02C78CE71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a:extLst>
              <a:ext uri="{FF2B5EF4-FFF2-40B4-BE49-F238E27FC236}">
                <a16:creationId xmlns:a16="http://schemas.microsoft.com/office/drawing/2014/main" id="{036FCA97-7BB8-452C-8F88-866C6E641323}"/>
              </a:ext>
            </a:extLst>
          </p:cNvPr>
          <p:cNvSpPr txBox="1">
            <a:spLocks noChangeArrowheads="1"/>
          </p:cNvSpPr>
          <p:nvPr/>
        </p:nvSpPr>
        <p:spPr bwMode="auto">
          <a:xfrm>
            <a:off x="671513" y="240723"/>
            <a:ext cx="7800975" cy="556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5613" rtl="0" eaLnBrk="1" fontAlgn="base" latinLnBrk="0" hangingPunct="1">
              <a:lnSpc>
                <a:spcPct val="12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041E42"/>
                </a:solidFill>
                <a:effectLst/>
                <a:uLnTx/>
                <a:uFillTx/>
                <a:latin typeface="Georgia" panose="02040502050405020303" pitchFamily="18" charset="0"/>
                <a:ea typeface="Georgia" panose="02040502050405020303" pitchFamily="18" charset="0"/>
                <a:cs typeface="Georgia" panose="02040502050405020303" pitchFamily="18" charset="0"/>
              </a:rPr>
              <a:t>Reminders</a:t>
            </a:r>
          </a:p>
          <a:p>
            <a:pPr marL="0" marR="0" lvl="0" indent="0" algn="ctr" defTabSz="455613" rtl="0" eaLnBrk="1" fontAlgn="base" latinLnBrk="0" hangingPunct="1">
              <a:lnSpc>
                <a:spcPct val="12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41E42"/>
              </a:solidFill>
              <a:effectLst/>
              <a:uLnTx/>
              <a:uFillTx/>
              <a:latin typeface="Georgia" panose="02040502050405020303" pitchFamily="18" charset="0"/>
              <a:ea typeface="Georgia" panose="02040502050405020303" pitchFamily="18" charset="0"/>
              <a:cs typeface="Georgia" panose="02040502050405020303"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41E42"/>
                </a:solidFill>
                <a:effectLst/>
                <a:uLnTx/>
                <a:uFillTx/>
                <a:latin typeface="Georgia" panose="02040502050405020303" pitchFamily="18" charset="0"/>
                <a:ea typeface="+mn-ea"/>
              </a:rPr>
              <a:t>Don’t pay to file the FAFSA or for scholarship info!</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en-US" sz="1200" b="0" i="0" u="none" strike="noStrike" kern="1200" cap="none" spc="0" normalizeH="0" baseline="0" noProof="0" dirty="0">
              <a:ln>
                <a:noFill/>
              </a:ln>
              <a:solidFill>
                <a:srgbClr val="041E42"/>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41E42"/>
                </a:solidFill>
                <a:effectLst/>
                <a:uLnTx/>
                <a:uFillTx/>
                <a:latin typeface="Georgia" panose="02040502050405020303" pitchFamily="18" charset="0"/>
                <a:ea typeface="+mn-ea"/>
              </a:rPr>
              <a:t>Read everything sent to you by the financial aid office.</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en-US" sz="1200" b="0" i="0" u="none" strike="noStrike" kern="1200" cap="none" spc="0" normalizeH="0" baseline="0" noProof="0" dirty="0">
              <a:ln>
                <a:noFill/>
              </a:ln>
              <a:solidFill>
                <a:srgbClr val="041E42"/>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41E42"/>
                </a:solidFill>
                <a:effectLst/>
                <a:uLnTx/>
                <a:uFillTx/>
                <a:latin typeface="Georgia" panose="02040502050405020303" pitchFamily="18" charset="0"/>
                <a:ea typeface="+mn-ea"/>
              </a:rPr>
              <a:t>Turn in requested documents in a timely manner.</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en-US" sz="1200" b="0" i="0" u="none" strike="noStrike" kern="1200" cap="none" spc="0" normalizeH="0" baseline="0" noProof="0" dirty="0">
              <a:ln>
                <a:noFill/>
              </a:ln>
              <a:solidFill>
                <a:srgbClr val="041E42"/>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41E42"/>
                </a:solidFill>
                <a:effectLst/>
                <a:uLnTx/>
                <a:uFillTx/>
                <a:latin typeface="Georgia" panose="02040502050405020303" pitchFamily="18" charset="0"/>
                <a:ea typeface="+mn-ea"/>
              </a:rPr>
              <a:t>Finalize everything in June/early July.</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en-US" sz="1200" b="0" i="0" u="none" strike="noStrike" kern="1200" cap="none" spc="0" normalizeH="0" baseline="0" noProof="0" dirty="0">
              <a:ln>
                <a:noFill/>
              </a:ln>
              <a:solidFill>
                <a:srgbClr val="041E42"/>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41E42"/>
                </a:solidFill>
                <a:effectLst/>
                <a:uLnTx/>
                <a:uFillTx/>
                <a:latin typeface="Georgia" panose="02040502050405020303" pitchFamily="18" charset="0"/>
                <a:ea typeface="+mn-ea"/>
              </a:rPr>
              <a:t>Call the financial aid office if you have any questions.</a:t>
            </a:r>
          </a:p>
          <a:p>
            <a:pPr marL="0" marR="0" lvl="0" indent="0" algn="l" defTabSz="455613" rtl="0" eaLnBrk="1" fontAlgn="base" latinLnBrk="0" hangingPunct="1">
              <a:lnSpc>
                <a:spcPct val="120000"/>
              </a:lnSpc>
              <a:spcBef>
                <a:spcPct val="0"/>
              </a:spcBef>
              <a:spcAft>
                <a:spcPct val="0"/>
              </a:spcAft>
              <a:buClrTx/>
              <a:buSzTx/>
              <a:buFontTx/>
              <a:buNone/>
              <a:tabLst/>
              <a:defRPr/>
            </a:pPr>
            <a:endParaRPr kumimoji="0" lang="en-US" altLang="en-US" sz="2400" b="0" i="1" u="none" strike="noStrike" kern="1200" cap="none" spc="0" normalizeH="0" baseline="0" noProof="0" dirty="0">
              <a:ln>
                <a:noFill/>
              </a:ln>
              <a:solidFill>
                <a:srgbClr val="041E42"/>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2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5613"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455613" rtl="0" eaLnBrk="1" fontAlgn="base" latinLnBrk="0" hangingPunct="1">
              <a:lnSpc>
                <a:spcPct val="12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002F"/>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91894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CM-1016-32800_GeneralPP2.jpg">
            <a:extLst>
              <a:ext uri="{FF2B5EF4-FFF2-40B4-BE49-F238E27FC236}">
                <a16:creationId xmlns:a16="http://schemas.microsoft.com/office/drawing/2014/main" id="{3AD9E617-BB5E-489A-A8BB-02C78CE71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a:extLst>
              <a:ext uri="{FF2B5EF4-FFF2-40B4-BE49-F238E27FC236}">
                <a16:creationId xmlns:a16="http://schemas.microsoft.com/office/drawing/2014/main" id="{036FCA97-7BB8-452C-8F88-866C6E641323}"/>
              </a:ext>
            </a:extLst>
          </p:cNvPr>
          <p:cNvSpPr txBox="1">
            <a:spLocks noChangeArrowheads="1"/>
          </p:cNvSpPr>
          <p:nvPr/>
        </p:nvSpPr>
        <p:spPr bwMode="auto">
          <a:xfrm>
            <a:off x="671513" y="666750"/>
            <a:ext cx="780097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pPr>
            <a:r>
              <a:rPr lang="en-US" altLang="en-US" sz="4200" b="1" dirty="0">
                <a:solidFill>
                  <a:srgbClr val="041E42"/>
                </a:solidFill>
                <a:latin typeface="Georgia" panose="02040502050405020303" pitchFamily="18" charset="0"/>
                <a:ea typeface="Georgia" panose="02040502050405020303" pitchFamily="18" charset="0"/>
                <a:cs typeface="Georgia" panose="02040502050405020303" pitchFamily="18" charset="0"/>
              </a:rPr>
              <a:t>What is Financial Aid?</a:t>
            </a:r>
          </a:p>
          <a:p>
            <a:pPr eaLnBrk="1" hangingPunct="1">
              <a:lnSpc>
                <a:spcPct val="120000"/>
              </a:lnSpc>
            </a:pPr>
            <a:endParaRPr lang="en-US" altLang="en-US" sz="2400" i="1" dirty="0">
              <a:solidFill>
                <a:srgbClr val="041E42"/>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20000"/>
              </a:lnSpc>
            </a:pPr>
            <a:r>
              <a:rPr lang="en-US" altLang="en-US" sz="2400" i="1" dirty="0">
                <a:solidFill>
                  <a:srgbClr val="041E42"/>
                </a:solidFill>
                <a:latin typeface="Verdana" panose="020B0604030504040204" pitchFamily="34" charset="0"/>
                <a:ea typeface="Verdana" panose="020B0604030504040204" pitchFamily="34" charset="0"/>
                <a:cs typeface="Verdana" panose="020B0604030504040204" pitchFamily="34" charset="0"/>
              </a:rPr>
              <a:t>Financial Aid is a broad group of funding sources that assists students in meeting the cost of attending college and can include grants, scholarships, the work-study program, and student loans. </a:t>
            </a:r>
          </a:p>
          <a:p>
            <a:pPr eaLnBrk="1" hangingPunct="1"/>
            <a:endParaRPr lang="en-US" altLang="en-US" sz="2400" dirty="0">
              <a:solidFill>
                <a:srgbClr val="00002F"/>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400" dirty="0"/>
          </a:p>
          <a:p>
            <a:pPr algn="ctr" eaLnBrk="1" hangingPunct="1">
              <a:lnSpc>
                <a:spcPct val="120000"/>
              </a:lnSpc>
            </a:pPr>
            <a:endParaRPr lang="en-US" altLang="en-US" sz="1400" b="1" dirty="0">
              <a:solidFill>
                <a:srgbClr val="00002F"/>
              </a:solidFill>
              <a:latin typeface="Georgia" panose="02040502050405020303" pitchFamily="18" charset="0"/>
              <a:ea typeface="Georgia" panose="02040502050405020303" pitchFamily="18" charset="0"/>
              <a:cs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FE0C-4446-FFCC-63BE-28A60FCC3B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69FE39-1B22-9C5B-6479-1B70B2BC7338}"/>
              </a:ext>
            </a:extLst>
          </p:cNvPr>
          <p:cNvSpPr>
            <a:spLocks noGrp="1"/>
          </p:cNvSpPr>
          <p:nvPr>
            <p:ph idx="1"/>
          </p:nvPr>
        </p:nvSpPr>
        <p:spPr/>
        <p:txBody>
          <a:bodyPr/>
          <a:lstStyle/>
          <a:p>
            <a:endParaRPr lang="en-US"/>
          </a:p>
        </p:txBody>
      </p:sp>
      <p:pic>
        <p:nvPicPr>
          <p:cNvPr id="1026" name="imageSelected0">
            <a:extLst>
              <a:ext uri="{FF2B5EF4-FFF2-40B4-BE49-F238E27FC236}">
                <a16:creationId xmlns:a16="http://schemas.microsoft.com/office/drawing/2014/main" id="{D58B049B-EF15-4352-0468-2335B1428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5" y="155410"/>
            <a:ext cx="8623156" cy="64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70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7" name="Rectangle 63496">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F49373F-196E-F06F-05B1-D4F7D8B3A8F3}"/>
              </a:ext>
            </a:extLst>
          </p:cNvPr>
          <p:cNvPicPr>
            <a:picLocks noChangeAspect="1"/>
          </p:cNvPicPr>
          <p:nvPr/>
        </p:nvPicPr>
        <p:blipFill rotWithShape="1">
          <a:blip r:embed="rId2"/>
          <a:srcRect l="1083" r="6174"/>
          <a:stretch/>
        </p:blipFill>
        <p:spPr>
          <a:xfrm>
            <a:off x="241297" y="321732"/>
            <a:ext cx="4256173" cy="3017405"/>
          </a:xfrm>
          <a:prstGeom prst="rect">
            <a:avLst/>
          </a:prstGeom>
        </p:spPr>
      </p:pic>
      <p:pic>
        <p:nvPicPr>
          <p:cNvPr id="63490" name="Picture 3" descr="UCM-1016-32800_GeneralPP5.jpg">
            <a:extLst>
              <a:ext uri="{FF2B5EF4-FFF2-40B4-BE49-F238E27FC236}">
                <a16:creationId xmlns:a16="http://schemas.microsoft.com/office/drawing/2014/main" id="{39A2FE9B-D4B1-401B-9BA4-B5E9B7FA8778}"/>
              </a:ext>
            </a:extLst>
          </p:cNvPr>
          <p:cNvPicPr>
            <a:picLocks noChangeAspect="1"/>
          </p:cNvPicPr>
          <p:nvPr/>
        </p:nvPicPr>
        <p:blipFill rotWithShape="1">
          <a:blip r:embed="rId3">
            <a:extLst>
              <a:ext uri="{28A0092B-C50C-407E-A947-70E740481C1C}">
                <a14:useLocalDpi xmlns:a14="http://schemas.microsoft.com/office/drawing/2010/main" val="0"/>
              </a:ext>
            </a:extLst>
          </a:blip>
          <a:srcRect t="12599" r="-4" b="-4"/>
          <a:stretch/>
        </p:blipFill>
        <p:spPr bwMode="auto">
          <a:xfrm>
            <a:off x="241297" y="3510853"/>
            <a:ext cx="4256173" cy="27899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2">
            <a:extLst>
              <a:ext uri="{FF2B5EF4-FFF2-40B4-BE49-F238E27FC236}">
                <a16:creationId xmlns:a16="http://schemas.microsoft.com/office/drawing/2014/main" id="{EEF2C89D-CC33-4075-867C-FDCC8CB7B869}"/>
              </a:ext>
            </a:extLst>
          </p:cNvPr>
          <p:cNvPicPr>
            <a:picLocks noChangeAspect="1"/>
          </p:cNvPicPr>
          <p:nvPr/>
        </p:nvPicPr>
        <p:blipFill rotWithShape="1">
          <a:blip r:embed="rId4">
            <a:extLst>
              <a:ext uri="{28A0092B-C50C-407E-A947-70E740481C1C}">
                <a14:useLocalDpi xmlns:a14="http://schemas.microsoft.com/office/drawing/2010/main" val="0"/>
              </a:ext>
            </a:extLst>
          </a:blip>
          <a:srcRect r="12659" b="2"/>
          <a:stretch/>
        </p:blipFill>
        <p:spPr bwMode="auto">
          <a:xfrm>
            <a:off x="4646529" y="321733"/>
            <a:ext cx="4256173" cy="5979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391567" y="1143001"/>
            <a:ext cx="8513442" cy="440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Grants (free money)</a:t>
            </a:r>
          </a:p>
          <a:p>
            <a:pPr marL="800046" marR="0" lvl="1"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Federal Pell Grant</a:t>
            </a:r>
          </a:p>
          <a:p>
            <a:pPr marL="800046" marR="0" lvl="1"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Supplemental Educational Opportunity Grant (SEOG) </a:t>
            </a:r>
          </a:p>
          <a:p>
            <a:pPr marL="800046" marR="0" lvl="1"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TEACH Grant</a:t>
            </a:r>
          </a:p>
          <a:p>
            <a:pPr marL="742863" marR="0" lvl="1" indent="-285717" algn="l" defTabSz="457146"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Federal Work-Study</a:t>
            </a:r>
          </a:p>
          <a:p>
            <a:pPr marL="742903" marR="0" lvl="1"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Part-time employment opportunities for students with financial need.  Funds earned are paid directly to the student for educational expenses.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514350" marR="0" lvl="0" indent="-51435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Autofit/>
          </a:bodyPr>
          <a:lstStyle/>
          <a:p>
            <a:pPr eaLnBrk="1" hangingPunct="1"/>
            <a:r>
              <a:rPr lang="en-US" altLang="en-US" sz="3200" dirty="0">
                <a:solidFill>
                  <a:srgbClr val="00002F"/>
                </a:solidFill>
                <a:latin typeface="Georgia" panose="02040502050405020303" pitchFamily="18" charset="0"/>
                <a:ea typeface="Georgia" panose="02040502050405020303" pitchFamily="18" charset="0"/>
                <a:cs typeface="Georgia" panose="02040502050405020303" pitchFamily="18" charset="0"/>
              </a:rPr>
              <a:t>Federal Aid</a:t>
            </a:r>
          </a:p>
        </p:txBody>
      </p:sp>
    </p:spTree>
    <p:extLst>
      <p:ext uri="{BB962C8B-B14F-4D97-AF65-F5344CB8AC3E}">
        <p14:creationId xmlns:p14="http://schemas.microsoft.com/office/powerpoint/2010/main" val="102570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391567" y="1143001"/>
            <a:ext cx="8513442" cy="440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ctr" defTabSz="457146"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Ohio Department of Higher Education</a:t>
            </a:r>
          </a:p>
          <a:p>
            <a:pPr marL="0" marR="0" lvl="0" indent="0" algn="ctr" defTabSz="457146" rtl="0" eaLnBrk="1" fontAlgn="auto" latinLnBrk="0" hangingPunct="1">
              <a:lnSpc>
                <a:spcPct val="100000"/>
              </a:lnSpc>
              <a:spcBef>
                <a:spcPct val="20000"/>
              </a:spcBef>
              <a:spcAft>
                <a:spcPts val="0"/>
              </a:spcAft>
              <a:buClrTx/>
              <a:buSzTx/>
              <a:buFont typeface="Arial"/>
              <a:buNone/>
              <a:tabLst/>
              <a:defRPr/>
            </a:pPr>
            <a:endParaRPr kumimoji="0" lang="en-US" sz="16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1257140" marR="0" lvl="2"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Ohio War Orphans Scholarship</a:t>
            </a:r>
          </a:p>
          <a:p>
            <a:pPr marL="1257140" marR="0" lvl="2"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Ohio Safety Officers College Memorial Fund</a:t>
            </a:r>
          </a:p>
          <a:p>
            <a:pPr marL="1257140" marR="0" lvl="2" indent="-342900" algn="l" defTabSz="457146"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600" b="0"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Ohio College Opportunity Grant </a:t>
            </a:r>
          </a:p>
          <a:p>
            <a:pPr marL="0" marR="0" lvl="0" indent="0" algn="l" defTabSz="457146"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ctr" defTabSz="457146" rtl="0" eaLnBrk="1" fontAlgn="auto" latinLnBrk="0" hangingPunct="1">
              <a:lnSpc>
                <a:spcPct val="100000"/>
              </a:lnSpc>
              <a:spcBef>
                <a:spcPct val="20000"/>
              </a:spcBef>
              <a:spcAft>
                <a:spcPts val="0"/>
              </a:spcAft>
              <a:buClrTx/>
              <a:buSzTx/>
              <a:buFont typeface="Arial"/>
              <a:buNone/>
              <a:tabLst/>
              <a:defRPr/>
            </a:pPr>
            <a:r>
              <a:rPr kumimoji="0" lang="en-US" sz="2800" b="0" i="1" u="sng" strike="noStrike" kern="1200" cap="none" spc="0" normalizeH="0" baseline="0" noProof="0" dirty="0">
                <a:ln>
                  <a:noFill/>
                </a:ln>
                <a:solidFill>
                  <a:srgbClr val="1F497D">
                    <a:lumMod val="50000"/>
                  </a:srgbClr>
                </a:solidFill>
                <a:effectLst/>
                <a:uLnTx/>
                <a:uFillTx/>
                <a:latin typeface="Georgia" panose="02040502050405020303" pitchFamily="18" charset="0"/>
                <a:ea typeface="+mn-ea"/>
                <a:cs typeface="+mn-cs"/>
              </a:rPr>
              <a:t>www.ohiohighered.org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514350" marR="0" lvl="0" indent="-51435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Autofit/>
          </a:bodyPr>
          <a:lstStyle/>
          <a:p>
            <a:pPr eaLnBrk="1" hangingPunct="1"/>
            <a:r>
              <a:rPr lang="en-US" altLang="en-US" sz="3200" dirty="0">
                <a:solidFill>
                  <a:srgbClr val="00002F"/>
                </a:solidFill>
                <a:latin typeface="Georgia" panose="02040502050405020303" pitchFamily="18" charset="0"/>
                <a:ea typeface="Georgia" panose="02040502050405020303" pitchFamily="18" charset="0"/>
                <a:cs typeface="Georgia" panose="02040502050405020303" pitchFamily="18" charset="0"/>
              </a:rPr>
              <a:t>State Aid</a:t>
            </a:r>
          </a:p>
        </p:txBody>
      </p:sp>
    </p:spTree>
    <p:extLst>
      <p:ext uri="{BB962C8B-B14F-4D97-AF65-F5344CB8AC3E}">
        <p14:creationId xmlns:p14="http://schemas.microsoft.com/office/powerpoint/2010/main" val="141217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1142999" y="1143001"/>
            <a:ext cx="7762009" cy="458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Universities and Colleges</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High school counselors</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Private foundations, businesses, charitable organizations</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Civic organizations, employers, credit unions</a:t>
            </a: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342860" marR="0" lvl="0" indent="-342860" algn="l" defTabSz="457146"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Scholarship sites   </a:t>
            </a:r>
          </a:p>
          <a:p>
            <a:pPr marL="342860" marR="0" lvl="0" indent="-342860" algn="l" defTabSz="457146"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r>
              <a:rPr kumimoji="0" lang="en-US" sz="2200" b="0" i="0" u="none" strike="noStrike" kern="1200" cap="none" spc="0" normalizeH="0" baseline="0" noProof="0" dirty="0">
                <a:ln>
                  <a:noFill/>
                </a:ln>
                <a:solidFill>
                  <a:srgbClr val="4F81BD">
                    <a:lumMod val="75000"/>
                  </a:srgbClr>
                </a:solidFill>
                <a:effectLst/>
                <a:uLnTx/>
                <a:uFillTx/>
                <a:latin typeface="Georgia" panose="02040502050405020303" pitchFamily="18" charset="0"/>
                <a:ea typeface="+mn-ea"/>
                <a:cs typeface="+mn-cs"/>
              </a:rPr>
              <a:t>- www.fastweb.com</a:t>
            </a:r>
          </a:p>
          <a:p>
            <a:pPr marL="342860" marR="0" lvl="0" indent="-342860" algn="l" defTabSz="457146"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srgbClr val="4F81BD">
                    <a:lumMod val="75000"/>
                  </a:srgbClr>
                </a:solidFill>
                <a:effectLst/>
                <a:uLnTx/>
                <a:uFillTx/>
                <a:latin typeface="Georgia" panose="02040502050405020303" pitchFamily="18" charset="0"/>
                <a:ea typeface="+mn-ea"/>
                <a:cs typeface="+mn-cs"/>
              </a:rPr>
              <a:t>         - www.scholarships.com</a:t>
            </a:r>
          </a:p>
          <a:p>
            <a:pPr marL="342860" marR="0" lvl="0" indent="-342860" algn="l" defTabSz="457146"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srgbClr val="4F81BD">
                    <a:lumMod val="75000"/>
                  </a:srgbClr>
                </a:solidFill>
                <a:effectLst/>
                <a:uLnTx/>
                <a:uFillTx/>
                <a:latin typeface="Georgia" panose="02040502050405020303" pitchFamily="18" charset="0"/>
                <a:ea typeface="+mn-ea"/>
                <a:cs typeface="+mn-cs"/>
              </a:rPr>
              <a:t>         - www.collegenowgc.org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514350" marR="0" lvl="0" indent="-51435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Autofit/>
          </a:bodyPr>
          <a:lstStyle/>
          <a:p>
            <a:pPr eaLnBrk="1" hangingPunct="1"/>
            <a:r>
              <a:rPr lang="en-US" altLang="en-US" sz="3200" dirty="0">
                <a:solidFill>
                  <a:srgbClr val="00002F"/>
                </a:solidFill>
                <a:latin typeface="Georgia" panose="02040502050405020303" pitchFamily="18" charset="0"/>
                <a:ea typeface="Georgia" panose="02040502050405020303" pitchFamily="18" charset="0"/>
                <a:cs typeface="Georgia" panose="02040502050405020303" pitchFamily="18" charset="0"/>
              </a:rPr>
              <a:t>Scholarships</a:t>
            </a:r>
          </a:p>
        </p:txBody>
      </p:sp>
    </p:spTree>
    <p:extLst>
      <p:ext uri="{BB962C8B-B14F-4D97-AF65-F5344CB8AC3E}">
        <p14:creationId xmlns:p14="http://schemas.microsoft.com/office/powerpoint/2010/main" val="182145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270165" y="1143001"/>
            <a:ext cx="8634844"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2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514350" marR="0" lvl="0" indent="-51435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309255" y="-499268"/>
            <a:ext cx="8229600" cy="1143000"/>
          </a:xfrm>
        </p:spPr>
        <p:txBody>
          <a:bodyPr anchor="b">
            <a:noAutofit/>
          </a:bodyPr>
          <a:lstStyle/>
          <a:p>
            <a:pPr eaLnBrk="1" hangingPunct="1"/>
            <a:r>
              <a:rPr lang="en-US" altLang="en-US" sz="2800" dirty="0">
                <a:solidFill>
                  <a:srgbClr val="00002F"/>
                </a:solidFill>
                <a:latin typeface="Georgia" panose="02040502050405020303" pitchFamily="18" charset="0"/>
                <a:ea typeface="Georgia" panose="02040502050405020303" pitchFamily="18" charset="0"/>
                <a:cs typeface="Georgia" panose="02040502050405020303" pitchFamily="18" charset="0"/>
              </a:rPr>
              <a:t>Federal Direct Student Loans</a:t>
            </a:r>
          </a:p>
        </p:txBody>
      </p:sp>
      <p:sp>
        <p:nvSpPr>
          <p:cNvPr id="2" name="Text Placeholder 1">
            <a:extLst>
              <a:ext uri="{FF2B5EF4-FFF2-40B4-BE49-F238E27FC236}">
                <a16:creationId xmlns:a16="http://schemas.microsoft.com/office/drawing/2014/main" id="{B7A53FFD-3643-41A7-A0F5-D396D790C8DA}"/>
              </a:ext>
            </a:extLst>
          </p:cNvPr>
          <p:cNvSpPr>
            <a:spLocks noGrp="1"/>
          </p:cNvSpPr>
          <p:nvPr>
            <p:ph type="body" idx="1"/>
          </p:nvPr>
        </p:nvSpPr>
        <p:spPr>
          <a:xfrm>
            <a:off x="457201" y="1355725"/>
            <a:ext cx="4040188" cy="639762"/>
          </a:xfrm>
        </p:spPr>
        <p:txBody>
          <a:bodyPr/>
          <a:lstStyle/>
          <a:p>
            <a:pPr algn="ctr"/>
            <a:r>
              <a:rPr lang="en-US" sz="2000" dirty="0">
                <a:latin typeface="Georgia" panose="02040502050405020303" pitchFamily="18" charset="0"/>
              </a:rPr>
              <a:t>Subsidized Direct Loan</a:t>
            </a:r>
            <a:r>
              <a:rPr lang="en-US" dirty="0"/>
              <a:t>		</a:t>
            </a:r>
          </a:p>
        </p:txBody>
      </p:sp>
      <p:sp>
        <p:nvSpPr>
          <p:cNvPr id="3" name="Content Placeholder 2">
            <a:extLst>
              <a:ext uri="{FF2B5EF4-FFF2-40B4-BE49-F238E27FC236}">
                <a16:creationId xmlns:a16="http://schemas.microsoft.com/office/drawing/2014/main" id="{93E09FF1-A997-728F-BE9C-C8A375451C74}"/>
              </a:ext>
            </a:extLst>
          </p:cNvPr>
          <p:cNvSpPr>
            <a:spLocks noGrp="1"/>
          </p:cNvSpPr>
          <p:nvPr>
            <p:ph sz="half" idx="2"/>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Interest free during periods of at least half-time enrollment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S</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rPr>
              <a:t>i</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x-month grace period before repayment begins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Current interest rate when repayment begins is 5.5%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Student is the borrower and begins repaying after graduating or leaving college.</a:t>
            </a:r>
          </a:p>
          <a:p>
            <a:endParaRPr lang="en-US" dirty="0"/>
          </a:p>
        </p:txBody>
      </p:sp>
      <p:sp>
        <p:nvSpPr>
          <p:cNvPr id="5" name="Text Placeholder 4">
            <a:extLst>
              <a:ext uri="{FF2B5EF4-FFF2-40B4-BE49-F238E27FC236}">
                <a16:creationId xmlns:a16="http://schemas.microsoft.com/office/drawing/2014/main" id="{6D757108-55D1-6866-6D7A-C35063BA9F68}"/>
              </a:ext>
            </a:extLst>
          </p:cNvPr>
          <p:cNvSpPr>
            <a:spLocks noGrp="1"/>
          </p:cNvSpPr>
          <p:nvPr>
            <p:ph type="body" sz="quarter" idx="3"/>
          </p:nvPr>
        </p:nvSpPr>
        <p:spPr>
          <a:xfrm>
            <a:off x="4680311" y="1339057"/>
            <a:ext cx="4041775" cy="639762"/>
          </a:xfrm>
        </p:spPr>
        <p:txBody>
          <a:bodyPr/>
          <a:lstStyle/>
          <a:p>
            <a:r>
              <a:rPr lang="en-US" sz="2000" dirty="0">
                <a:latin typeface="Georgia" panose="02040502050405020303" pitchFamily="18" charset="0"/>
              </a:rPr>
              <a:t>Unsubsidized Direct Loan</a:t>
            </a:r>
          </a:p>
        </p:txBody>
      </p:sp>
      <p:sp>
        <p:nvSpPr>
          <p:cNvPr id="6" name="Content Placeholder 5">
            <a:extLst>
              <a:ext uri="{FF2B5EF4-FFF2-40B4-BE49-F238E27FC236}">
                <a16:creationId xmlns:a16="http://schemas.microsoft.com/office/drawing/2014/main" id="{65D7CD18-F1CD-79EB-6BB5-08245F067CDE}"/>
              </a:ext>
            </a:extLst>
          </p:cNvPr>
          <p:cNvSpPr>
            <a:spLocks noGrp="1"/>
          </p:cNvSpPr>
          <p:nvPr>
            <p:ph sz="quarter" idx="4"/>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Accrues interest during periods of enrollment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Six-month grace period before repayment begins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Current interest rate is 5.5%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rPr>
              <a:t>Student is the borrower and begins repaying after graduating or leaving college.</a:t>
            </a:r>
          </a:p>
          <a:p>
            <a:endParaRPr lang="en-US" dirty="0"/>
          </a:p>
        </p:txBody>
      </p:sp>
    </p:spTree>
    <p:extLst>
      <p:ext uri="{BB962C8B-B14F-4D97-AF65-F5344CB8AC3E}">
        <p14:creationId xmlns:p14="http://schemas.microsoft.com/office/powerpoint/2010/main" val="285780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73E3B2CF-0163-4508-A41D-26BDB56FAC0A}"/>
              </a:ext>
            </a:extLst>
          </p:cNvPr>
          <p:cNvSpPr>
            <a:spLocks noGrp="1"/>
          </p:cNvSpPr>
          <p:nvPr>
            <p:ph type="title"/>
          </p:nvPr>
        </p:nvSpPr>
        <p:spPr>
          <a:xfrm>
            <a:off x="1177290" y="-285298"/>
            <a:ext cx="7990523" cy="823906"/>
          </a:xfrm>
        </p:spPr>
        <p:txBody>
          <a:bodyPr anchor="b">
            <a:normAutofit/>
          </a:bodyPr>
          <a:lstStyle/>
          <a:p>
            <a:pPr eaLnBrk="1" hangingPunct="1"/>
            <a:r>
              <a:rPr lang="en-US" altLang="en-US" sz="2800" dirty="0">
                <a:solidFill>
                  <a:srgbClr val="00002F"/>
                </a:solidFill>
                <a:latin typeface="Georgia" panose="02040502050405020303" pitchFamily="18" charset="0"/>
                <a:ea typeface="Georgia" panose="02040502050405020303" pitchFamily="18" charset="0"/>
                <a:cs typeface="Georgia" panose="02040502050405020303" pitchFamily="18" charset="0"/>
              </a:rPr>
              <a:t>What if I don’t receive enough aid?</a:t>
            </a:r>
          </a:p>
        </p:txBody>
      </p:sp>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1930401" y="1540798"/>
            <a:ext cx="6299199" cy="431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742950" lvl="1" indent="-342900" eaLnBrk="1" hangingPunct="1">
              <a:buFont typeface="Arial" panose="020B0604020202020204" pitchFamily="34" charset="0"/>
              <a:buChar char="•"/>
              <a:defRPr/>
            </a:pPr>
            <a:r>
              <a:rPr kumimoji="0" lang="en-US" altLang="en-US" sz="28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t>Payment Plans</a:t>
            </a:r>
          </a:p>
          <a:p>
            <a:pPr marL="742950" lvl="1" indent="-342900" eaLnBrk="1" hangingPunct="1">
              <a:buFont typeface="Arial" panose="020B0604020202020204" pitchFamily="34" charset="0"/>
              <a:buChar char="•"/>
              <a:defRPr/>
            </a:pPr>
            <a:r>
              <a:rPr lang="en-US" altLang="en-US" sz="2800" dirty="0">
                <a:solidFill>
                  <a:srgbClr val="041E42"/>
                </a:solidFill>
                <a:latin typeface="Georgia" panose="02040502050405020303" pitchFamily="18" charset="0"/>
                <a:ea typeface="Verdana" panose="020B0604030504040204" pitchFamily="34" charset="0"/>
                <a:cs typeface="Verdana" panose="020B0604030504040204" pitchFamily="34" charset="0"/>
              </a:rPr>
              <a:t>529 College Savings Plans</a:t>
            </a:r>
          </a:p>
          <a:p>
            <a:pPr marL="742950" lvl="1" indent="-342900" eaLnBrk="1" hangingPunct="1">
              <a:buFont typeface="Arial" panose="020B0604020202020204" pitchFamily="34" charset="0"/>
              <a:buChar char="•"/>
              <a:defRPr/>
            </a:pPr>
            <a:r>
              <a:rPr kumimoji="0" lang="en-US" altLang="en-US" sz="28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t>Private Educational Loans</a:t>
            </a:r>
          </a:p>
          <a:p>
            <a:pPr marL="742950" lvl="1" indent="-342900" eaLnBrk="1" hangingPunct="1">
              <a:buFont typeface="Arial" panose="020B0604020202020204" pitchFamily="34" charset="0"/>
              <a:buChar char="•"/>
              <a:defRPr/>
            </a:pPr>
            <a:r>
              <a:rPr kumimoji="0" lang="en-US" altLang="en-US" sz="28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t>Employment</a:t>
            </a:r>
          </a:p>
          <a:p>
            <a:pPr marL="742950" lvl="1" indent="-342900" eaLnBrk="1" hangingPunct="1">
              <a:buFont typeface="Arial" panose="020B0604020202020204" pitchFamily="34" charset="0"/>
              <a:buChar char="•"/>
              <a:defRPr/>
            </a:pPr>
            <a:r>
              <a:rPr kumimoji="0" lang="en-US" altLang="en-US" sz="28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t>Appeal for a </a:t>
            </a:r>
            <a:r>
              <a:rPr lang="en-US" altLang="en-US" sz="2800" dirty="0">
                <a:solidFill>
                  <a:srgbClr val="041E42"/>
                </a:solidFill>
                <a:latin typeface="Georgia" panose="02040502050405020303" pitchFamily="18" charset="0"/>
                <a:ea typeface="Verdana" panose="020B0604030504040204" pitchFamily="34" charset="0"/>
                <a:cs typeface="Verdana" panose="020B0604030504040204" pitchFamily="34" charset="0"/>
              </a:rPr>
              <a:t>special </a:t>
            </a:r>
            <a:r>
              <a:rPr kumimoji="0" lang="en-US" altLang="en-US" sz="28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t>circumstance</a:t>
            </a:r>
          </a:p>
          <a:p>
            <a:pPr marL="742950" lvl="1" indent="-342900" eaLnBrk="1" hangingPunct="1">
              <a:buFont typeface="Arial" panose="020B0604020202020204" pitchFamily="34" charset="0"/>
              <a:buChar char="•"/>
              <a:defRPr/>
            </a:pPr>
            <a:r>
              <a:rPr lang="en-US" altLang="en-US" sz="2800" dirty="0">
                <a:solidFill>
                  <a:srgbClr val="041E42"/>
                </a:solidFill>
                <a:latin typeface="Georgia" panose="02040502050405020303" pitchFamily="18" charset="0"/>
                <a:ea typeface="Verdana" panose="020B0604030504040204" pitchFamily="34" charset="0"/>
                <a:cs typeface="Verdana" panose="020B0604030504040204" pitchFamily="34" charset="0"/>
              </a:rPr>
              <a:t>Appeal for additional aid</a:t>
            </a:r>
            <a:endParaRPr kumimoji="0" lang="en-US" altLang="en-US" sz="28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endParaRPr>
          </a:p>
          <a:p>
            <a:pPr marL="400050" marR="0" lvl="1"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endParaRPr>
          </a:p>
          <a:p>
            <a:pPr marL="0" marR="0" lvl="0" indent="0"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br>
              <a:rPr kumimoji="0" lang="en-US" altLang="en-US" sz="2000" b="0" i="0" u="none" strike="noStrike" kern="1200" cap="none" spc="0" normalizeH="0" baseline="0" noProof="0" dirty="0">
                <a:ln>
                  <a:noFill/>
                </a:ln>
                <a:solidFill>
                  <a:srgbClr val="041E42"/>
                </a:solidFill>
                <a:effectLst/>
                <a:uLnTx/>
                <a:uFillTx/>
                <a:latin typeface="Georgia" panose="02040502050405020303" pitchFamily="18" charset="0"/>
                <a:ea typeface="Verdana" panose="020B0604030504040204" pitchFamily="34" charset="0"/>
                <a:cs typeface="Verdana" panose="020B0604030504040204" pitchFamily="34" charset="0"/>
              </a:rPr>
            </a:br>
            <a:endParaRPr kumimoji="0" lang="en-US" altLang="en-US" sz="14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395327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1049481" y="987138"/>
            <a:ext cx="7762009" cy="51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ctr" defTabSz="457146"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a:ln>
                  <a:noFill/>
                </a:ln>
                <a:solidFill>
                  <a:srgbClr val="0070C0"/>
                </a:solidFill>
                <a:effectLst/>
                <a:uLnTx/>
                <a:uFillTx/>
                <a:latin typeface="Georgia" panose="02040502050405020303" pitchFamily="18" charset="0"/>
                <a:ea typeface="+mn-ea"/>
                <a:cs typeface="+mn-cs"/>
              </a:rPr>
              <a:t>Parent Loan for Undergraduate Students (PLUS)</a:t>
            </a:r>
          </a:p>
          <a:p>
            <a:pPr marL="0" marR="0" lvl="0" indent="0" algn="ctr" defTabSz="457146" rtl="0" eaLnBrk="1" fontAlgn="auto" latinLnBrk="0" hangingPunct="1">
              <a:lnSpc>
                <a:spcPct val="100000"/>
              </a:lnSpc>
              <a:spcBef>
                <a:spcPct val="20000"/>
              </a:spcBef>
              <a:spcAft>
                <a:spcPts val="0"/>
              </a:spcAft>
              <a:buClrTx/>
              <a:buSzTx/>
              <a:buFont typeface="Arial"/>
              <a:buNone/>
              <a:tabLst/>
              <a:defRPr/>
            </a:pPr>
            <a:endParaRPr kumimoji="0" lang="en-US" sz="1400" b="1" i="0" u="none" strike="noStrike" kern="1200" cap="none" spc="0" normalizeH="0" baseline="0" noProof="0" dirty="0">
              <a:ln>
                <a:noFill/>
              </a:ln>
              <a:solidFill>
                <a:srgbClr val="0070C0"/>
              </a:solidFill>
              <a:effectLst/>
              <a:uLnTx/>
              <a:uFillTx/>
              <a:latin typeface="Georgia" panose="02040502050405020303" pitchFamily="18" charset="0"/>
              <a:ea typeface="+mn-ea"/>
              <a:cs typeface="+mn-cs"/>
            </a:endParaRPr>
          </a:p>
          <a:p>
            <a:pPr marL="742950"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Parent is the borrower—not the student</a:t>
            </a:r>
          </a:p>
          <a:p>
            <a:pPr marL="742950"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742950"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Current Interest rate is 8.05%</a:t>
            </a:r>
          </a:p>
          <a:p>
            <a:pPr marL="742950"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endParaRP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Interest begins accruing as funds are disbursed</a:t>
            </a: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May choose to defer payments while student is in school</a:t>
            </a: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May have remaining funds (after school charges are paid) sent to the student for other educational expenses (books, supplies, transportation, etc.)</a:t>
            </a: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Credit-based, may use an endorser if initially denied</a:t>
            </a: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800046" marR="0" lvl="1" indent="-342900" algn="l" defTabSz="45714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If parent is ineligible, student will have additional eligibility from the Unsubsidized Direct Loan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514350" marR="0" lvl="0" indent="-51435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srgbClr val="002060"/>
              </a:solidFill>
              <a:effectLst/>
              <a:uLnTx/>
              <a:uFillTx/>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638732" y="29454"/>
            <a:ext cx="7356764" cy="559390"/>
          </a:xfrm>
        </p:spPr>
        <p:txBody>
          <a:bodyPr anchor="b">
            <a:noAutofit/>
          </a:bodyPr>
          <a:lstStyle/>
          <a:p>
            <a:pPr eaLnBrk="1" hangingPunct="1"/>
            <a:r>
              <a:rPr lang="en-US" altLang="en-US" sz="3200" dirty="0">
                <a:solidFill>
                  <a:srgbClr val="00002F"/>
                </a:solidFill>
                <a:latin typeface="Georgia" panose="02040502050405020303" pitchFamily="18" charset="0"/>
                <a:ea typeface="Georgia" panose="02040502050405020303" pitchFamily="18" charset="0"/>
                <a:cs typeface="Georgia" panose="02040502050405020303" pitchFamily="18" charset="0"/>
              </a:rPr>
              <a:t>Parent Loans</a:t>
            </a:r>
          </a:p>
        </p:txBody>
      </p:sp>
    </p:spTree>
    <p:extLst>
      <p:ext uri="{BB962C8B-B14F-4D97-AF65-F5344CB8AC3E}">
        <p14:creationId xmlns:p14="http://schemas.microsoft.com/office/powerpoint/2010/main" val="403475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UCM-1016-32800_GeneralPP3.jpg">
            <a:extLst>
              <a:ext uri="{FF2B5EF4-FFF2-40B4-BE49-F238E27FC236}">
                <a16:creationId xmlns:a16="http://schemas.microsoft.com/office/drawing/2014/main" id="{87986973-6B91-4723-A871-9568C1D54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FCA60B85-7290-4AB1-8D21-7CBD41CED246}"/>
              </a:ext>
            </a:extLst>
          </p:cNvPr>
          <p:cNvSpPr txBox="1">
            <a:spLocks/>
          </p:cNvSpPr>
          <p:nvPr/>
        </p:nvSpPr>
        <p:spPr bwMode="auto">
          <a:xfrm>
            <a:off x="481798" y="976746"/>
            <a:ext cx="8360865" cy="56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16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16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16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1600" kern="1200">
                <a:solidFill>
                  <a:schemeClr val="tx1"/>
                </a:solidFill>
                <a:latin typeface="+mn-lt"/>
                <a:ea typeface="+mn-ea"/>
                <a:cs typeface="+mn-cs"/>
              </a:defRPr>
            </a:lvl9pPr>
          </a:lstStyle>
          <a:p>
            <a:pPr marL="0" lvl="0" indent="0" defTabSz="457200" eaLnBrk="1" fontAlgn="auto" hangingPunct="1">
              <a:spcBef>
                <a:spcPts val="0"/>
              </a:spcBef>
              <a:spcAft>
                <a:spcPts val="0"/>
              </a:spcAft>
              <a:buNone/>
            </a:pPr>
            <a:endParaRPr lang="en-US" altLang="en-US" sz="2800" i="1"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0" lvl="0" indent="0" defTabSz="457200" eaLnBrk="1" fontAlgn="auto" hangingPunct="1">
              <a:spcBef>
                <a:spcPts val="0"/>
              </a:spcBef>
              <a:spcAft>
                <a:spcPts val="0"/>
              </a:spcAft>
              <a:buNone/>
            </a:pPr>
            <a:r>
              <a:rPr lang="en-US" altLang="en-US" sz="2800" dirty="0">
                <a:solidFill>
                  <a:srgbClr val="002060"/>
                </a:solidFill>
                <a:latin typeface="Georgia" panose="02040502050405020303" pitchFamily="18" charset="0"/>
                <a:ea typeface="Georgia" panose="02040502050405020303" pitchFamily="18" charset="0"/>
                <a:cs typeface="Georgia" panose="02040502050405020303" pitchFamily="18" charset="0"/>
              </a:rPr>
              <a:t>The Free Application for Federal Student Aid (FAFSA) at </a:t>
            </a:r>
            <a:r>
              <a:rPr lang="en-US" altLang="en-US" sz="2800" dirty="0">
                <a:solidFill>
                  <a:srgbClr val="00B0F0"/>
                </a:solidFill>
                <a:latin typeface="Georgia" panose="02040502050405020303" pitchFamily="18" charset="0"/>
                <a:ea typeface="Georgia" panose="02040502050405020303" pitchFamily="18" charset="0"/>
                <a:cs typeface="Georgia" panose="02040502050405020303" pitchFamily="18" charset="0"/>
                <a:hlinkClick r:id="rId4">
                  <a:extLst>
                    <a:ext uri="{A12FA001-AC4F-418D-AE19-62706E023703}">
                      <ahyp:hlinkClr xmlns:ahyp="http://schemas.microsoft.com/office/drawing/2018/hyperlinkcolor" val="tx"/>
                    </a:ext>
                  </a:extLst>
                </a:hlinkClick>
              </a:rPr>
              <a:t>www.studentaid.gov</a:t>
            </a:r>
            <a:endParaRPr lang="en-US" altLang="en-US" sz="2800" dirty="0">
              <a:solidFill>
                <a:srgbClr val="00B0F0"/>
              </a:solidFill>
              <a:latin typeface="Georgia" panose="02040502050405020303" pitchFamily="18" charset="0"/>
              <a:ea typeface="Georgia" panose="02040502050405020303" pitchFamily="18" charset="0"/>
              <a:cs typeface="Georgia" panose="02040502050405020303" pitchFamily="18" charset="0"/>
            </a:endParaRPr>
          </a:p>
          <a:p>
            <a:pPr marL="0" lvl="0" indent="0" defTabSz="457200" eaLnBrk="1" fontAlgn="auto" hangingPunct="1">
              <a:spcBef>
                <a:spcPts val="0"/>
              </a:spcBef>
              <a:spcAft>
                <a:spcPts val="0"/>
              </a:spcAft>
              <a:buNone/>
            </a:pPr>
            <a:endParaRPr lang="en-US" altLang="en-US" sz="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800100" lvl="2" indent="0" defTabSz="457200" eaLnBrk="1" fontAlgn="auto" hangingPunct="1">
              <a:spcBef>
                <a:spcPts val="0"/>
              </a:spcBef>
              <a:spcAft>
                <a:spcPts val="0"/>
              </a:spcAft>
              <a:buNone/>
            </a:pPr>
            <a:r>
              <a:rPr lang="en-US" altLang="en-US" sz="2200" dirty="0">
                <a:solidFill>
                  <a:schemeClr val="accent1">
                    <a:lumMod val="50000"/>
                  </a:schemeClr>
                </a:solidFill>
                <a:latin typeface="Libre Franklin" pitchFamily="2" charset="0"/>
                <a:ea typeface="Georgia" panose="02040502050405020303" pitchFamily="18" charset="0"/>
                <a:cs typeface="Georgia" panose="02040502050405020303" pitchFamily="18" charset="0"/>
              </a:rPr>
              <a:t>This application is used for federal and state grants, federal work-study, federal student and parent loans.</a:t>
            </a:r>
          </a:p>
          <a:p>
            <a:pPr marL="0" lvl="0" indent="0" defTabSz="457200" eaLnBrk="1" fontAlgn="auto" hangingPunct="1">
              <a:spcBef>
                <a:spcPts val="0"/>
              </a:spcBef>
              <a:spcAft>
                <a:spcPts val="0"/>
              </a:spcAft>
              <a:buNone/>
            </a:pPr>
            <a:endParaRPr lang="en-US" altLang="en-US" sz="2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514350" lvl="0" indent="-514350" defTabSz="457200" eaLnBrk="1" fontAlgn="auto" hangingPunct="1">
              <a:spcBef>
                <a:spcPts val="0"/>
              </a:spcBef>
              <a:spcAft>
                <a:spcPts val="0"/>
              </a:spcAft>
              <a:buAutoNum type="arabicPeriod"/>
            </a:pPr>
            <a:endParaRPr lang="en-US" altLang="en-US" sz="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0" lvl="0" indent="0" defTabSz="457200" eaLnBrk="1" fontAlgn="auto" hangingPunct="1">
              <a:spcBef>
                <a:spcPts val="0"/>
              </a:spcBef>
              <a:spcAft>
                <a:spcPts val="0"/>
              </a:spcAft>
              <a:buNone/>
            </a:pPr>
            <a:r>
              <a:rPr lang="en-US" altLang="en-US" sz="2800" dirty="0">
                <a:solidFill>
                  <a:srgbClr val="002060"/>
                </a:solidFill>
                <a:latin typeface="Georgia" panose="02040502050405020303" pitchFamily="18" charset="0"/>
                <a:ea typeface="Georgia" panose="02040502050405020303" pitchFamily="18" charset="0"/>
                <a:cs typeface="Georgia" panose="02040502050405020303" pitchFamily="18" charset="0"/>
              </a:rPr>
              <a:t>The CSS Profile at </a:t>
            </a:r>
            <a:r>
              <a:rPr lang="en-US" altLang="en-US" sz="2800" dirty="0">
                <a:solidFill>
                  <a:srgbClr val="00B0F0"/>
                </a:solidFill>
                <a:latin typeface="Georgia" panose="02040502050405020303" pitchFamily="18" charset="0"/>
                <a:ea typeface="Georgia" panose="02040502050405020303" pitchFamily="18" charset="0"/>
                <a:cs typeface="Georgia" panose="02040502050405020303" pitchFamily="18" charset="0"/>
                <a:hlinkClick r:id="rId5">
                  <a:extLst>
                    <a:ext uri="{A12FA001-AC4F-418D-AE19-62706E023703}">
                      <ahyp:hlinkClr xmlns:ahyp="http://schemas.microsoft.com/office/drawing/2018/hyperlinkcolor" val="tx"/>
                    </a:ext>
                  </a:extLst>
                </a:hlinkClick>
              </a:rPr>
              <a:t>www.cssprofile.collegeboard.org</a:t>
            </a:r>
            <a:endParaRPr lang="en-US" altLang="en-US" sz="2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514350" lvl="0" indent="-514350" defTabSz="457200" eaLnBrk="1" fontAlgn="auto" hangingPunct="1">
              <a:spcBef>
                <a:spcPts val="0"/>
              </a:spcBef>
              <a:spcAft>
                <a:spcPts val="0"/>
              </a:spcAft>
              <a:buAutoNum type="arabicPeriod"/>
            </a:pPr>
            <a:endParaRPr lang="en-US" altLang="en-US" sz="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800100" marR="0" lvl="2" indent="0" algn="l" defTabSz="4572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schemeClr val="accent1">
                    <a:lumMod val="50000"/>
                  </a:schemeClr>
                </a:solidFill>
                <a:effectLst/>
                <a:uLnTx/>
                <a:uFillTx/>
                <a:latin typeface="Libre Franklin" pitchFamily="2" charset="0"/>
                <a:ea typeface="Georgia" panose="02040502050405020303" pitchFamily="18" charset="0"/>
                <a:cs typeface="Georgia" panose="02040502050405020303" pitchFamily="18" charset="0"/>
              </a:rPr>
              <a:t>This application is used for institutional grants and scholarships and allows the school to take a closer look at your financial situation, assets, etc.</a:t>
            </a:r>
          </a:p>
          <a:p>
            <a:pPr marL="800100" marR="0" lvl="2" indent="0" algn="l" defTabSz="457200" rtl="0" eaLnBrk="1" fontAlgn="auto" latinLnBrk="0" hangingPunct="1">
              <a:lnSpc>
                <a:spcPct val="100000"/>
              </a:lnSpc>
              <a:spcBef>
                <a:spcPts val="0"/>
              </a:spcBef>
              <a:spcAft>
                <a:spcPts val="0"/>
              </a:spcAft>
              <a:buClrTx/>
              <a:buSzTx/>
              <a:buFontTx/>
              <a:buNone/>
              <a:tabLst/>
              <a:defRPr/>
            </a:pPr>
            <a:r>
              <a:rPr lang="en-US" altLang="en-US" sz="2000" i="1" dirty="0">
                <a:solidFill>
                  <a:srgbClr val="C00000"/>
                </a:solidFill>
                <a:latin typeface="Libre Franklin" pitchFamily="2" charset="0"/>
                <a:ea typeface="Georgia" panose="02040502050405020303" pitchFamily="18" charset="0"/>
                <a:cs typeface="Georgia" panose="02040502050405020303" pitchFamily="18" charset="0"/>
              </a:rPr>
              <a:t>Not all schools require this application, check their website.</a:t>
            </a:r>
            <a:endParaRPr kumimoji="0" lang="en-US" altLang="en-US" sz="2000" b="0" i="1" u="none" strike="noStrike" kern="1200" cap="none" spc="0" normalizeH="0" baseline="0" noProof="0" dirty="0">
              <a:ln>
                <a:noFill/>
              </a:ln>
              <a:solidFill>
                <a:srgbClr val="C00000"/>
              </a:solidFill>
              <a:effectLst/>
              <a:uLnTx/>
              <a:uFillTx/>
              <a:latin typeface="Libre Franklin" pitchFamily="2" charset="0"/>
              <a:ea typeface="Georgia" panose="02040502050405020303" pitchFamily="18" charset="0"/>
              <a:cs typeface="Georgia" panose="02040502050405020303" pitchFamily="18" charset="0"/>
            </a:endParaRPr>
          </a:p>
          <a:p>
            <a:pPr marL="0" lvl="0" indent="0" defTabSz="457200" eaLnBrk="1" fontAlgn="auto" hangingPunct="1">
              <a:spcBef>
                <a:spcPts val="0"/>
              </a:spcBef>
              <a:spcAft>
                <a:spcPts val="0"/>
              </a:spcAft>
              <a:buNone/>
            </a:pPr>
            <a:endParaRPr lang="en-US" altLang="en-US" sz="2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a:p>
            <a:pPr marL="0" lvl="0" indent="0" defTabSz="457200" eaLnBrk="1" fontAlgn="auto" hangingPunct="1">
              <a:spcBef>
                <a:spcPts val="0"/>
              </a:spcBef>
              <a:spcAft>
                <a:spcPts val="0"/>
              </a:spcAft>
              <a:buNone/>
            </a:pPr>
            <a:endParaRPr lang="en-US" altLang="en-US" sz="2800" dirty="0">
              <a:solidFill>
                <a:srgbClr val="002060"/>
              </a:solidFill>
              <a:latin typeface="Georgia" panose="02040502050405020303" pitchFamily="18" charset="0"/>
              <a:ea typeface="Georgia" panose="02040502050405020303" pitchFamily="18" charset="0"/>
              <a:cs typeface="Georgia" panose="02040502050405020303" pitchFamily="18" charset="0"/>
            </a:endParaRPr>
          </a:p>
        </p:txBody>
      </p:sp>
      <p:sp>
        <p:nvSpPr>
          <p:cNvPr id="4" name="Title 1">
            <a:extLst>
              <a:ext uri="{FF2B5EF4-FFF2-40B4-BE49-F238E27FC236}">
                <a16:creationId xmlns:a16="http://schemas.microsoft.com/office/drawing/2014/main" id="{D902998A-D45B-AC5E-3D9C-31402DA7EDAD}"/>
              </a:ext>
            </a:extLst>
          </p:cNvPr>
          <p:cNvSpPr>
            <a:spLocks noGrp="1"/>
          </p:cNvSpPr>
          <p:nvPr>
            <p:ph type="title"/>
          </p:nvPr>
        </p:nvSpPr>
        <p:spPr>
          <a:xfrm>
            <a:off x="1763423" y="0"/>
            <a:ext cx="7356764" cy="559390"/>
          </a:xfrm>
        </p:spPr>
        <p:txBody>
          <a:bodyPr anchor="b">
            <a:normAutofit/>
          </a:bodyPr>
          <a:lstStyle/>
          <a:p>
            <a:pPr eaLnBrk="1" hangingPunct="1"/>
            <a:r>
              <a:rPr lang="en-US" altLang="en-US" sz="2400" dirty="0">
                <a:solidFill>
                  <a:srgbClr val="00002F"/>
                </a:solidFill>
                <a:latin typeface="Georgia" panose="02040502050405020303" pitchFamily="18" charset="0"/>
                <a:ea typeface="Georgia" panose="02040502050405020303" pitchFamily="18" charset="0"/>
                <a:cs typeface="Georgia" panose="02040502050405020303" pitchFamily="18" charset="0"/>
              </a:rPr>
              <a:t>How Do I Apply for Financial Aid?</a:t>
            </a:r>
          </a:p>
        </p:txBody>
      </p:sp>
    </p:spTree>
    <p:extLst>
      <p:ext uri="{BB962C8B-B14F-4D97-AF65-F5344CB8AC3E}">
        <p14:creationId xmlns:p14="http://schemas.microsoft.com/office/powerpoint/2010/main" val="205682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27c687-b0e3-460d-8976-a5dd7c2a16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0B07E3E73D764E87306C0E79337910" ma:contentTypeVersion="16" ma:contentTypeDescription="Create a new document." ma:contentTypeScope="" ma:versionID="95c1bdf6dfef166fe2457f0fcc5e2ff5">
  <xsd:schema xmlns:xsd="http://www.w3.org/2001/XMLSchema" xmlns:xs="http://www.w3.org/2001/XMLSchema" xmlns:p="http://schemas.microsoft.com/office/2006/metadata/properties" xmlns:ns3="3327c687-b0e3-460d-8976-a5dd7c2a16f6" xmlns:ns4="d2ec36e0-6ac7-4a0b-b98c-0d065decc069" targetNamespace="http://schemas.microsoft.com/office/2006/metadata/properties" ma:root="true" ma:fieldsID="9792da84afc95fa6b1b27b8734af9bd9" ns3:_="" ns4:_="">
    <xsd:import namespace="3327c687-b0e3-460d-8976-a5dd7c2a16f6"/>
    <xsd:import namespace="d2ec36e0-6ac7-4a0b-b98c-0d065decc0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ServiceOCR"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7c687-b0e3-460d-8976-a5dd7c2a1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c36e0-6ac7-4a0b-b98c-0d065decc0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07CF4-403E-4336-AECF-0CE1ECA7185D}">
  <ds:schemaRefs>
    <ds:schemaRef ds:uri="http://schemas.microsoft.com/office/2006/metadata/properties"/>
    <ds:schemaRef ds:uri="http://schemas.microsoft.com/office/2006/documentManagement/types"/>
    <ds:schemaRef ds:uri="d2ec36e0-6ac7-4a0b-b98c-0d065decc069"/>
    <ds:schemaRef ds:uri="http://purl.org/dc/terms/"/>
    <ds:schemaRef ds:uri="http://schemas.openxmlformats.org/package/2006/metadata/core-properties"/>
    <ds:schemaRef ds:uri="3327c687-b0e3-460d-8976-a5dd7c2a16f6"/>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3EA16693-54BC-4CE8-9F78-9B9AF1844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7c687-b0e3-460d-8976-a5dd7c2a16f6"/>
    <ds:schemaRef ds:uri="d2ec36e0-6ac7-4a0b-b98c-0d065decc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9FEC41-6FA8-4F5C-A60C-88D4C545E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6106</TotalTime>
  <Words>1117</Words>
  <Application>Microsoft Office PowerPoint</Application>
  <PresentationFormat>On-screen Show (4:3)</PresentationFormat>
  <Paragraphs>206</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Georgia</vt:lpstr>
      <vt:lpstr>Libre Franklin</vt:lpstr>
      <vt:lpstr>Verdana</vt:lpstr>
      <vt:lpstr>Wingdings</vt:lpstr>
      <vt:lpstr>Office Theme</vt:lpstr>
      <vt:lpstr>PowerPoint Presentation</vt:lpstr>
      <vt:lpstr>PowerPoint Presentation</vt:lpstr>
      <vt:lpstr>Federal Aid</vt:lpstr>
      <vt:lpstr>State Aid</vt:lpstr>
      <vt:lpstr>Scholarships</vt:lpstr>
      <vt:lpstr>Federal Direct Student Loans</vt:lpstr>
      <vt:lpstr>What if I don’t receive enough aid?</vt:lpstr>
      <vt:lpstr>Parent Loans</vt:lpstr>
      <vt:lpstr>How Do I Apply for Financial Aid?</vt:lpstr>
      <vt:lpstr>When Do I Apply?</vt:lpstr>
      <vt:lpstr>What is Changing?</vt:lpstr>
      <vt:lpstr>Other Changes</vt:lpstr>
      <vt:lpstr>What is Changing?</vt:lpstr>
      <vt:lpstr>Everyone Needs an FSA ID!</vt:lpstr>
      <vt:lpstr>Application Process Flow</vt:lpstr>
      <vt:lpstr>Financial Aid Offer</vt:lpstr>
      <vt:lpstr>PowerPoint Presentation</vt:lpstr>
      <vt:lpstr>Sample Costs</vt:lpstr>
      <vt:lpstr>PowerPoint Presentation</vt:lpstr>
      <vt:lpstr>PowerPoint Presentation</vt:lpstr>
      <vt:lpstr>PowerPoint Presentation</vt:lpstr>
    </vt:vector>
  </TitlesOfParts>
  <Company>University of Akron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Standard User</dc:creator>
  <cp:lastModifiedBy>Horner, Jennifer</cp:lastModifiedBy>
  <cp:revision>187</cp:revision>
  <cp:lastPrinted>2023-08-04T12:40:46Z</cp:lastPrinted>
  <dcterms:created xsi:type="dcterms:W3CDTF">2015-06-03T17:53:09Z</dcterms:created>
  <dcterms:modified xsi:type="dcterms:W3CDTF">2023-12-01T12:50:17Z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0x010100370B07E3E73D764E87306C0E79337910</vt:lpwstr>
  </property>
  <property fmtid="{D5CDD505-2E9C-101B-9397-08002B2CF9AE}" pid="3" name="Order">
    <vt:r8>100</vt:r8>
  </property>
</Properties>
</file>